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1" r:id="rId5"/>
  </p:sldMasterIdLst>
  <p:notesMasterIdLst>
    <p:notesMasterId r:id="rId44"/>
  </p:notesMasterIdLst>
  <p:handoutMasterIdLst>
    <p:handoutMasterId r:id="rId45"/>
  </p:handoutMasterIdLst>
  <p:sldIdLst>
    <p:sldId id="280" r:id="rId6"/>
    <p:sldId id="281" r:id="rId7"/>
    <p:sldId id="282" r:id="rId8"/>
    <p:sldId id="283" r:id="rId9"/>
    <p:sldId id="285" r:id="rId10"/>
    <p:sldId id="411" r:id="rId11"/>
    <p:sldId id="410" r:id="rId12"/>
    <p:sldId id="290" r:id="rId13"/>
    <p:sldId id="292" r:id="rId14"/>
    <p:sldId id="293" r:id="rId15"/>
    <p:sldId id="295" r:id="rId16"/>
    <p:sldId id="291" r:id="rId17"/>
    <p:sldId id="294" r:id="rId18"/>
    <p:sldId id="412" r:id="rId19"/>
    <p:sldId id="284" r:id="rId20"/>
    <p:sldId id="286" r:id="rId21"/>
    <p:sldId id="388" r:id="rId22"/>
    <p:sldId id="287" r:id="rId23"/>
    <p:sldId id="313" r:id="rId24"/>
    <p:sldId id="288" r:id="rId25"/>
    <p:sldId id="289" r:id="rId26"/>
    <p:sldId id="386" r:id="rId27"/>
    <p:sldId id="387" r:id="rId28"/>
    <p:sldId id="392" r:id="rId29"/>
    <p:sldId id="393" r:id="rId30"/>
    <p:sldId id="399" r:id="rId31"/>
    <p:sldId id="400" r:id="rId32"/>
    <p:sldId id="406" r:id="rId33"/>
    <p:sldId id="440" r:id="rId34"/>
    <p:sldId id="443" r:id="rId35"/>
    <p:sldId id="403" r:id="rId36"/>
    <p:sldId id="407" r:id="rId37"/>
    <p:sldId id="408" r:id="rId38"/>
    <p:sldId id="404" r:id="rId39"/>
    <p:sldId id="402" r:id="rId40"/>
    <p:sldId id="394" r:id="rId41"/>
    <p:sldId id="405" r:id="rId42"/>
    <p:sldId id="27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6C"/>
    <a:srgbClr val="63666A"/>
    <a:srgbClr val="00A3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55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75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B0925-D018-4694-8BD2-B89F172BCC04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1C376-EA5F-40EB-B5C9-F210D82C3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8753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5D99-016A-414A-B5D0-2B391DB0FAA8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5F514-E216-4B0B-9B33-6FEA2EC08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886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3989" y="4158597"/>
            <a:ext cx="10684021" cy="612333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Presenter’s Full Name</a:t>
            </a:r>
            <a:br>
              <a:rPr lang="en-US" dirty="0"/>
            </a:br>
            <a:r>
              <a:rPr lang="en-US" dirty="0"/>
              <a:t>Job Title</a:t>
            </a:r>
          </a:p>
          <a:p>
            <a:pPr lvl="0"/>
            <a:endParaRPr lang="en-US" dirty="0"/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3989" y="3694076"/>
            <a:ext cx="10684021" cy="3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Location/Date</a:t>
            </a:r>
          </a:p>
        </p:txBody>
      </p:sp>
      <p:sp>
        <p:nvSpPr>
          <p:cNvPr id="10" name="Text Placeholder 2"/>
          <p:cNvSpPr txBox="1">
            <a:spLocks/>
          </p:cNvSpPr>
          <p:nvPr userDrawn="1"/>
        </p:nvSpPr>
        <p:spPr>
          <a:xfrm>
            <a:off x="4363742" y="6478683"/>
            <a:ext cx="3463048" cy="2857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9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rgbClr val="002F6C"/>
                </a:solidFill>
              </a:rPr>
              <a:t>LOCKHEED MARTIN PROPRIETARY INFORMATION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B74125-F2D3-4455-9B62-BF3D58EFF6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1388" y="2121732"/>
            <a:ext cx="10676622" cy="872779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084382"/>
            <a:ext cx="10684021" cy="4030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7B19AF-D0B8-6F43-B011-E59F239B5F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29159" y="5014796"/>
            <a:ext cx="4948480" cy="118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06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B9DF0C-EC2E-470C-9E6C-6675A5570B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74320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45E7ED-9B35-624C-8E3C-4595BF037D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9118" y="2382826"/>
            <a:ext cx="8129417" cy="194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97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084382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all" baseline="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PRESENTATION SUBTITLE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12" hasCustomPrompt="1"/>
          </p:nvPr>
        </p:nvSpPr>
        <p:spPr>
          <a:xfrm>
            <a:off x="755110" y="3981389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755110" y="4232439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159" y="5014795"/>
            <a:ext cx="4948480" cy="1195882"/>
          </a:xfrm>
          <a:prstGeom prst="rect">
            <a:avLst/>
          </a:prstGeom>
        </p:spPr>
      </p:pic>
      <p:sp>
        <p:nvSpPr>
          <p:cNvPr id="25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755111" y="2221008"/>
            <a:ext cx="10684021" cy="8633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 cap="all" baseline="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PRESENTATION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364476" y="6471595"/>
            <a:ext cx="3463048" cy="28575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9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1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05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DOCUMENT PROTECTION GOES HERE</a:t>
            </a:r>
          </a:p>
        </p:txBody>
      </p:sp>
    </p:spTree>
    <p:extLst>
      <p:ext uri="{BB962C8B-B14F-4D97-AF65-F5344CB8AC3E}">
        <p14:creationId xmlns:p14="http://schemas.microsoft.com/office/powerpoint/2010/main" val="2622871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370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237028"/>
            <a:ext cx="12192000" cy="641100"/>
          </a:xfrm>
          <a:prstGeom prst="rect">
            <a:avLst/>
          </a:prstGeom>
          <a:solidFill>
            <a:srgbClr val="002F6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116" y="6370886"/>
            <a:ext cx="1722797" cy="416342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rgbClr val="002F6C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118693" y="6366995"/>
            <a:ext cx="4193946" cy="3937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FOOTER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151569" y="2594573"/>
            <a:ext cx="5040431" cy="324676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000" kern="1200" cap="all" baseline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ADD MESSAGE                HERE.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364476" y="6471595"/>
            <a:ext cx="3463048" cy="28575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9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1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05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DOCUMENT PROTECTION GOES HERE</a:t>
            </a:r>
          </a:p>
        </p:txBody>
      </p:sp>
    </p:spTree>
    <p:extLst>
      <p:ext uri="{BB962C8B-B14F-4D97-AF65-F5344CB8AC3E}">
        <p14:creationId xmlns:p14="http://schemas.microsoft.com/office/powerpoint/2010/main" val="830518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370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237028"/>
            <a:ext cx="12192000" cy="641100"/>
          </a:xfrm>
          <a:prstGeom prst="rect">
            <a:avLst/>
          </a:prstGeom>
          <a:solidFill>
            <a:srgbClr val="002F6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116" y="6370886"/>
            <a:ext cx="1722797" cy="416342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118693" y="6366995"/>
            <a:ext cx="4193946" cy="3937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FOOTER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151569" y="2594573"/>
            <a:ext cx="5040431" cy="324676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000" kern="1200" cap="all" baseline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ADD MESSAGE                HERE.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364476" y="6471595"/>
            <a:ext cx="3463048" cy="28575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9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1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05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DOCUMENT PROTECTION GOES HERE</a:t>
            </a:r>
          </a:p>
        </p:txBody>
      </p:sp>
    </p:spTree>
    <p:extLst>
      <p:ext uri="{BB962C8B-B14F-4D97-AF65-F5344CB8AC3E}">
        <p14:creationId xmlns:p14="http://schemas.microsoft.com/office/powerpoint/2010/main" val="1272927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370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237028"/>
            <a:ext cx="12192000" cy="641100"/>
          </a:xfrm>
          <a:prstGeom prst="rect">
            <a:avLst/>
          </a:prstGeom>
          <a:solidFill>
            <a:srgbClr val="002F6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116" y="6370886"/>
            <a:ext cx="1722797" cy="416342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rgbClr val="002F6C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118693" y="6366995"/>
            <a:ext cx="4193946" cy="3937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FOOTER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364476" y="6471595"/>
            <a:ext cx="3463048" cy="28575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9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1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05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DOCUMENT PROTECTION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375785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370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237028"/>
            <a:ext cx="12192000" cy="641100"/>
          </a:xfrm>
          <a:prstGeom prst="rect">
            <a:avLst/>
          </a:prstGeom>
          <a:solidFill>
            <a:srgbClr val="002F6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116" y="6370886"/>
            <a:ext cx="1722797" cy="416342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118693" y="6366995"/>
            <a:ext cx="4193946" cy="3937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FOOTER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364476" y="6471595"/>
            <a:ext cx="3463048" cy="28575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9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1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05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DOCUMENT PROTECTION GOES HERE</a:t>
            </a:r>
          </a:p>
        </p:txBody>
      </p:sp>
    </p:spTree>
    <p:extLst>
      <p:ext uri="{BB962C8B-B14F-4D97-AF65-F5344CB8AC3E}">
        <p14:creationId xmlns:p14="http://schemas.microsoft.com/office/powerpoint/2010/main" val="2373582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3702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237028"/>
            <a:ext cx="12192000" cy="641100"/>
          </a:xfrm>
          <a:prstGeom prst="rect">
            <a:avLst/>
          </a:prstGeom>
          <a:solidFill>
            <a:srgbClr val="002F6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116" y="6370886"/>
            <a:ext cx="1722797" cy="416342"/>
          </a:xfrm>
          <a:prstGeom prst="rect">
            <a:avLst/>
          </a:prstGeom>
        </p:spPr>
      </p:pic>
      <p:sp>
        <p:nvSpPr>
          <p:cNvPr id="12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118693" y="6366995"/>
            <a:ext cx="4193946" cy="3937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FOOTER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000" kern="1200" cap="all" baseline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ADD MESSAGE                HERE.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364476" y="6471595"/>
            <a:ext cx="3463048" cy="28575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9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1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05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DOCUMENT PROTECTION GOES HERE</a:t>
            </a:r>
          </a:p>
        </p:txBody>
      </p:sp>
    </p:spTree>
    <p:extLst>
      <p:ext uri="{BB962C8B-B14F-4D97-AF65-F5344CB8AC3E}">
        <p14:creationId xmlns:p14="http://schemas.microsoft.com/office/powerpoint/2010/main" val="1059675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755111" y="2613367"/>
            <a:ext cx="10684021" cy="8633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 cap="all" baseline="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TRANSITION 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116" y="6370886"/>
            <a:ext cx="1722797" cy="416342"/>
          </a:xfrm>
          <a:prstGeom prst="rect">
            <a:avLst/>
          </a:prstGeom>
        </p:spPr>
      </p:pic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all" baseline="0">
                <a:solidFill>
                  <a:schemeClr val="bg1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118693" y="6366995"/>
            <a:ext cx="4193946" cy="3937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FOOTER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364476" y="6471595"/>
            <a:ext cx="3463048" cy="28575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9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1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05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DOCUMENT PROTECTION GOES HERE</a:t>
            </a:r>
          </a:p>
        </p:txBody>
      </p:sp>
    </p:spTree>
    <p:extLst>
      <p:ext uri="{BB962C8B-B14F-4D97-AF65-F5344CB8AC3E}">
        <p14:creationId xmlns:p14="http://schemas.microsoft.com/office/powerpoint/2010/main" val="1711293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37028"/>
            <a:ext cx="12192000" cy="641100"/>
          </a:xfrm>
          <a:prstGeom prst="rect">
            <a:avLst/>
          </a:prstGeom>
          <a:solidFill>
            <a:srgbClr val="002F6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116" y="6370886"/>
            <a:ext cx="1722797" cy="416342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rgbClr val="002F6C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000" kern="1200" cap="all" baseline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ADD MESSAGE                HERE.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aseline="0">
                <a:solidFill>
                  <a:srgbClr val="63666A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enter text.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18693" y="6366995"/>
            <a:ext cx="4193946" cy="3937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FOOTER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364476" y="6471595"/>
            <a:ext cx="3463048" cy="28575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9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1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05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DOCUMENT PROTECTION GOES HERE</a:t>
            </a:r>
          </a:p>
        </p:txBody>
      </p:sp>
    </p:spTree>
    <p:extLst>
      <p:ext uri="{BB962C8B-B14F-4D97-AF65-F5344CB8AC3E}">
        <p14:creationId xmlns:p14="http://schemas.microsoft.com/office/powerpoint/2010/main" val="1825503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151569" y="2594573"/>
            <a:ext cx="5040431" cy="3246765"/>
          </a:xfrm>
          <a:prstGeom prst="rect">
            <a:avLst/>
          </a:prstGeom>
          <a:solidFill>
            <a:srgbClr val="FFFFFF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61851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AC895-F598-4168-89AA-53841B232F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1545313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37028"/>
            <a:ext cx="12192000" cy="641100"/>
          </a:xfrm>
          <a:prstGeom prst="rect">
            <a:avLst/>
          </a:prstGeom>
          <a:solidFill>
            <a:srgbClr val="002F6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116" y="6370886"/>
            <a:ext cx="1722797" cy="416342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rgbClr val="002F6C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58796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4000" kern="1200" cap="all" baseline="0">
                <a:solidFill>
                  <a:srgbClr val="00A3E0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ADD MESSAGE                HERE.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aseline="0">
                <a:solidFill>
                  <a:srgbClr val="63666A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enter bulleted text.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18693" y="6366995"/>
            <a:ext cx="4193946" cy="3937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FOOTER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364476" y="6471595"/>
            <a:ext cx="3463048" cy="28575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9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1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05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DOCUMENT PROTECTION GOES HERE</a:t>
            </a:r>
          </a:p>
        </p:txBody>
      </p:sp>
    </p:spTree>
    <p:extLst>
      <p:ext uri="{BB962C8B-B14F-4D97-AF65-F5344CB8AC3E}">
        <p14:creationId xmlns:p14="http://schemas.microsoft.com/office/powerpoint/2010/main" val="1946090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37028"/>
            <a:ext cx="12192000" cy="641100"/>
          </a:xfrm>
          <a:prstGeom prst="rect">
            <a:avLst/>
          </a:prstGeom>
          <a:solidFill>
            <a:srgbClr val="002F6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116" y="6370886"/>
            <a:ext cx="1722797" cy="416342"/>
          </a:xfrm>
          <a:prstGeom prst="rect">
            <a:avLst/>
          </a:prstGeom>
        </p:spPr>
      </p:pic>
      <p:sp>
        <p:nvSpPr>
          <p:cNvPr id="7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353512"/>
            <a:ext cx="6618169" cy="560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cap="all" baseline="0">
                <a:solidFill>
                  <a:srgbClr val="002F6C"/>
                </a:solidFill>
                <a:latin typeface="Agency FB" panose="020B0503020202020204" pitchFamily="34" charset="0"/>
              </a:defRPr>
            </a:lvl1pPr>
          </a:lstStyle>
          <a:p>
            <a:pPr lvl="0"/>
            <a:r>
              <a:rPr lang="en-US" dirty="0"/>
              <a:t>CLICK TO ENTER HEADER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118693" y="6366995"/>
            <a:ext cx="4193946" cy="39374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FOOTER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364476" y="6471595"/>
            <a:ext cx="3463048" cy="28575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9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1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05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0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DOCUMENT PROTECTION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970264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390" y="2397012"/>
            <a:ext cx="8125218" cy="196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27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 and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-7088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tIns="91440" bIns="91440"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B5AA1A-C1FF-4B63-9DA3-C913E8739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419634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lu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A6DCC5-4877-40C7-A5CA-38F29CCAD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3179996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8B1C976-236D-4BDB-B86F-53983B9790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</p:spTree>
    <p:extLst>
      <p:ext uri="{BB962C8B-B14F-4D97-AF65-F5344CB8AC3E}">
        <p14:creationId xmlns:p14="http://schemas.microsoft.com/office/powerpoint/2010/main" val="249865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ou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286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2" y="2737125"/>
            <a:ext cx="4625974" cy="296166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</p:spTree>
    <p:extLst>
      <p:ext uri="{BB962C8B-B14F-4D97-AF65-F5344CB8AC3E}">
        <p14:creationId xmlns:p14="http://schemas.microsoft.com/office/powerpoint/2010/main" val="247684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5109" y="2454765"/>
            <a:ext cx="10684021" cy="1081902"/>
          </a:xfrm>
          <a:prstGeom prst="rect">
            <a:avLst/>
          </a:prstGeom>
        </p:spPr>
        <p:txBody>
          <a:bodyPr/>
          <a:lstStyle>
            <a:lvl1pPr algn="ctr"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6123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none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Transition Subtitle</a:t>
            </a:r>
          </a:p>
        </p:txBody>
      </p:sp>
    </p:spTree>
    <p:extLst>
      <p:ext uri="{BB962C8B-B14F-4D97-AF65-F5344CB8AC3E}">
        <p14:creationId xmlns:p14="http://schemas.microsoft.com/office/powerpoint/2010/main" val="23440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54763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2BD9DDB-A09A-4508-8684-E4BD4F1A45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4"/>
            <a:ext cx="10515600" cy="836572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text.</a:t>
            </a:r>
          </a:p>
        </p:txBody>
      </p:sp>
    </p:spTree>
    <p:extLst>
      <p:ext uri="{BB962C8B-B14F-4D97-AF65-F5344CB8AC3E}">
        <p14:creationId xmlns:p14="http://schemas.microsoft.com/office/powerpoint/2010/main" val="2827972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068170" y="2737125"/>
            <a:ext cx="4625974" cy="29616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3000" kern="1200" cap="none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7302EB-4139-484D-A2C3-7376F118F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7485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2" hasCustomPrompt="1"/>
          </p:nvPr>
        </p:nvSpPr>
        <p:spPr>
          <a:xfrm>
            <a:off x="533399" y="1311425"/>
            <a:ext cx="6096000" cy="438736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enter bulleted text.</a:t>
            </a:r>
          </a:p>
        </p:txBody>
      </p:sp>
    </p:spTree>
    <p:extLst>
      <p:ext uri="{BB962C8B-B14F-4D97-AF65-F5344CB8AC3E}">
        <p14:creationId xmlns:p14="http://schemas.microsoft.com/office/powerpoint/2010/main" val="898114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86500"/>
            <a:ext cx="12192000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"/>
          <p:cNvSpPr txBox="1">
            <a:spLocks/>
          </p:cNvSpPr>
          <p:nvPr userDrawn="1"/>
        </p:nvSpPr>
        <p:spPr>
          <a:xfrm>
            <a:off x="4363742" y="6478683"/>
            <a:ext cx="3463048" cy="2857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9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bg1"/>
                </a:solidFill>
              </a:rPr>
              <a:t>LOCKHEED MARTIN PROPRIETARY INFORMATION</a:t>
            </a:r>
          </a:p>
        </p:txBody>
      </p:sp>
      <p:sp>
        <p:nvSpPr>
          <p:cNvPr id="6" name="Text Placeholder 2"/>
          <p:cNvSpPr txBox="1">
            <a:spLocks/>
          </p:cNvSpPr>
          <p:nvPr userDrawn="1"/>
        </p:nvSpPr>
        <p:spPr>
          <a:xfrm>
            <a:off x="507668" y="6478683"/>
            <a:ext cx="3463048" cy="2857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9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r>
              <a:rPr lang="en-US" sz="900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Name or Footer (Optional)</a:t>
            </a: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930" y="6392159"/>
            <a:ext cx="1479820" cy="35760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82400" y="6464593"/>
            <a:ext cx="60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900" smtClean="0">
                <a:solidFill>
                  <a:schemeClr val="bg1"/>
                </a:solidFill>
              </a:rPr>
              <a:pPr algn="ctr"/>
              <a:t>‹#›</a:t>
            </a:fld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0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7" r:id="rId4"/>
    <p:sldLayoutId id="2147483658" r:id="rId5"/>
    <p:sldLayoutId id="2147483651" r:id="rId6"/>
    <p:sldLayoutId id="2147483652" r:id="rId7"/>
    <p:sldLayoutId id="2147483653" r:id="rId8"/>
    <p:sldLayoutId id="2147483656" r:id="rId9"/>
    <p:sldLayoutId id="2147483654" r:id="rId10"/>
    <p:sldLayoutId id="214748366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84" userDrawn="1">
          <p15:clr>
            <a:srgbClr val="F26B43"/>
          </p15:clr>
        </p15:guide>
        <p15:guide id="3" pos="7296" userDrawn="1">
          <p15:clr>
            <a:srgbClr val="F26B43"/>
          </p15:clr>
        </p15:guide>
        <p15:guide id="4" orient="horz" pos="36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69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7.jpe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microsoft.com/office/2007/relationships/hdphoto" Target="../media/hdphoto1.wdp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345B00-344C-4CCC-9ED1-CBCE9FBAF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James Scott</a:t>
            </a:r>
          </a:p>
          <a:p>
            <a:r>
              <a:rPr lang="en-US" dirty="0"/>
              <a:t>Director, Security Risk Operations - LMMFC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E010F-B945-407C-8C94-D705A61990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April 28, 2021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AB7EFF-2477-4229-A0A6-C80129C31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89" y="1730278"/>
            <a:ext cx="10676622" cy="872779"/>
          </a:xfrm>
        </p:spPr>
        <p:txBody>
          <a:bodyPr/>
          <a:lstStyle/>
          <a:p>
            <a:r>
              <a:rPr lang="en-US" dirty="0"/>
              <a:t>Building a Threat Assessment and Management Program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FFC2BC-9D03-42BC-8F30-CE92CC9692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FISWG/NCMS Training Session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8CF37E-16A4-479A-B48D-C70E8C26BF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36" y="207084"/>
            <a:ext cx="2634144" cy="62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1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4543E8-84F3-40F0-8116-75176BC63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Happened…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9627F1-9247-4E78-9B96-D0094AE90EF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3399" y="1311425"/>
            <a:ext cx="9717948" cy="4387360"/>
          </a:xfrm>
        </p:spPr>
        <p:txBody>
          <a:bodyPr/>
          <a:lstStyle/>
          <a:p>
            <a:r>
              <a:rPr lang="en-US" dirty="0"/>
              <a:t>Police arrived on scene within 3 mins – engaged Subject</a:t>
            </a:r>
          </a:p>
          <a:p>
            <a:pPr lvl="1"/>
            <a:r>
              <a:rPr lang="en-US" dirty="0"/>
              <a:t>5 Officers shot/Injured</a:t>
            </a:r>
          </a:p>
          <a:p>
            <a:pPr lvl="1"/>
            <a:r>
              <a:rPr lang="en-US" dirty="0"/>
              <a:t>Subject hide in 29,000 sq. ft. warehouse – found 90mins later – killed by Officers in gun battle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D694D6-F7C3-44CE-9119-A5477D7A8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2894422"/>
            <a:ext cx="5423720" cy="2838413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BE258B-6BA5-4BF1-8FC2-2D58D689BD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302" y="3087668"/>
            <a:ext cx="4903838" cy="2451919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23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5EF2E9-05ED-4794-96D8-409725A681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4" b="18022"/>
          <a:stretch/>
        </p:blipFill>
        <p:spPr>
          <a:xfrm>
            <a:off x="684040" y="846566"/>
            <a:ext cx="10672917" cy="4723627"/>
          </a:xfrm>
          <a:prstGeom prst="rect">
            <a:avLst/>
          </a:prstGeom>
          <a:ln w="28575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628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="">
      <p:transition spd="slow">
        <p:fade thruBlk="1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60D02C-1826-4E8B-AC93-7BF341F50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Shooter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84CAE2F-7F00-40F9-802B-E2AD7C7033B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3398" y="1311425"/>
            <a:ext cx="8532831" cy="4387360"/>
          </a:xfrm>
        </p:spPr>
        <p:txBody>
          <a:bodyPr/>
          <a:lstStyle/>
          <a:p>
            <a:r>
              <a:rPr lang="en-US" dirty="0">
                <a:latin typeface="+mj-lt"/>
              </a:rPr>
              <a:t>45 years old</a:t>
            </a:r>
          </a:p>
          <a:p>
            <a:r>
              <a:rPr lang="en-US" dirty="0">
                <a:latin typeface="+mj-lt"/>
              </a:rPr>
              <a:t>Assemblyman with Pratt</a:t>
            </a:r>
          </a:p>
          <a:p>
            <a:r>
              <a:rPr lang="en-US" dirty="0">
                <a:latin typeface="+mj-lt"/>
              </a:rPr>
              <a:t>15 year employee</a:t>
            </a:r>
          </a:p>
          <a:p>
            <a:r>
              <a:rPr lang="en-US" dirty="0">
                <a:latin typeface="+mj-lt"/>
              </a:rPr>
              <a:t>Criminal History: </a:t>
            </a:r>
          </a:p>
          <a:p>
            <a:pPr lvl="1"/>
            <a:r>
              <a:rPr lang="en-US" sz="1800" dirty="0">
                <a:latin typeface="+mj-lt"/>
              </a:rPr>
              <a:t>Arrested 6 times</a:t>
            </a:r>
          </a:p>
          <a:p>
            <a:pPr lvl="1"/>
            <a:r>
              <a:rPr lang="en-US" sz="1800" dirty="0">
                <a:latin typeface="+mj-lt"/>
              </a:rPr>
              <a:t>Convicted felon – 1995 Mississippi Charge:  </a:t>
            </a:r>
          </a:p>
          <a:p>
            <a:pPr lvl="2"/>
            <a:r>
              <a:rPr lang="en-US" sz="1800" dirty="0">
                <a:latin typeface="+mj-lt"/>
              </a:rPr>
              <a:t>Domestic Violence</a:t>
            </a:r>
          </a:p>
          <a:p>
            <a:pPr lvl="2"/>
            <a:r>
              <a:rPr lang="en-US" sz="1800" dirty="0">
                <a:latin typeface="+mj-lt"/>
              </a:rPr>
              <a:t>Aggravated battery for stabbing a woman (served 2.5 years).</a:t>
            </a:r>
          </a:p>
          <a:p>
            <a:pPr lvl="1"/>
            <a:r>
              <a:rPr lang="en-US" sz="1800" dirty="0">
                <a:latin typeface="+mj-lt"/>
              </a:rPr>
              <a:t>2002 – Sued by his Landlord – Order of Protection Filed</a:t>
            </a:r>
          </a:p>
          <a:p>
            <a:pPr lvl="1"/>
            <a:r>
              <a:rPr lang="en-US" sz="1800" dirty="0">
                <a:latin typeface="+mj-lt"/>
              </a:rPr>
              <a:t>Most recent arrest was in 2017 for Disorderly Conduct and Criminal Damage to Property</a:t>
            </a:r>
          </a:p>
          <a:p>
            <a:pPr lvl="1"/>
            <a:r>
              <a:rPr lang="en-US" sz="1800" dirty="0">
                <a:latin typeface="+mj-lt"/>
              </a:rPr>
              <a:t>Multiple Moving Violation Charges</a:t>
            </a:r>
          </a:p>
          <a:p>
            <a:r>
              <a:rPr lang="en-US" dirty="0">
                <a:latin typeface="+mj-lt"/>
              </a:rPr>
              <a:t>Never Should have owned a firearm</a:t>
            </a:r>
          </a:p>
          <a:p>
            <a:pPr lvl="1"/>
            <a:endParaRPr lang="en-US" sz="1800" dirty="0"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EB81CF-ED1E-463A-A0A4-54BBD93F63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7" r="25102" b="4389"/>
          <a:stretch/>
        </p:blipFill>
        <p:spPr>
          <a:xfrm>
            <a:off x="9066230" y="1982265"/>
            <a:ext cx="2592371" cy="3537282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501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85B73B-C7A2-4BFF-9070-516AB9FE5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AE986-32B7-4831-B2A4-9452F54EB41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3399" y="1311425"/>
            <a:ext cx="10380678" cy="4387360"/>
          </a:xfrm>
        </p:spPr>
        <p:txBody>
          <a:bodyPr/>
          <a:lstStyle/>
          <a:p>
            <a:r>
              <a:rPr lang="en-US" dirty="0"/>
              <a:t>Hired and Background Check conducted in 2004</a:t>
            </a:r>
          </a:p>
          <a:p>
            <a:pPr lvl="1"/>
            <a:r>
              <a:rPr lang="en-US" dirty="0"/>
              <a:t>Most Background checks only go back 7 years</a:t>
            </a:r>
          </a:p>
          <a:p>
            <a:pPr lvl="1"/>
            <a:r>
              <a:rPr lang="en-US" dirty="0"/>
              <a:t>1995 arrest may not have been found in check</a:t>
            </a:r>
          </a:p>
          <a:p>
            <a:pPr lvl="1"/>
            <a:r>
              <a:rPr lang="en-US" dirty="0"/>
              <a:t>State of Mississippi failed to properly report arrest in Federal Background System</a:t>
            </a:r>
          </a:p>
          <a:p>
            <a:r>
              <a:rPr lang="en-US" dirty="0"/>
              <a:t>No additional Background checks conducted throughout employment</a:t>
            </a:r>
          </a:p>
          <a:p>
            <a:r>
              <a:rPr lang="en-US" dirty="0"/>
              <a:t>Employee never self-reported any arrests</a:t>
            </a:r>
          </a:p>
          <a:p>
            <a:r>
              <a:rPr lang="en-US" dirty="0"/>
              <a:t>No automated system in place to monitor court records</a:t>
            </a:r>
          </a:p>
          <a:p>
            <a:r>
              <a:rPr lang="en-US" dirty="0"/>
              <a:t>No known reports of concerning behavior to Management/HR/Security</a:t>
            </a:r>
          </a:p>
          <a:p>
            <a:r>
              <a:rPr lang="en-US" dirty="0"/>
              <a:t>No coordination with Security prior to termination  </a:t>
            </a:r>
          </a:p>
        </p:txBody>
      </p:sp>
    </p:spTree>
    <p:extLst>
      <p:ext uri="{BB962C8B-B14F-4D97-AF65-F5344CB8AC3E}">
        <p14:creationId xmlns:p14="http://schemas.microsoft.com/office/powerpoint/2010/main" val="296227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D5EEB-F3A7-4EFA-83C0-538DAC879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89" y="2662154"/>
            <a:ext cx="10684021" cy="1081902"/>
          </a:xfrm>
        </p:spPr>
        <p:txBody>
          <a:bodyPr/>
          <a:lstStyle/>
          <a:p>
            <a:r>
              <a:rPr lang="en-US" dirty="0"/>
              <a:t>How Do We Prevent Something Similar?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A599B9E-0F93-446C-B0AE-416797F4D9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5109" y="3744056"/>
            <a:ext cx="10684021" cy="612333"/>
          </a:xfrm>
        </p:spPr>
        <p:txBody>
          <a:bodyPr/>
          <a:lstStyle/>
          <a:p>
            <a:r>
              <a:rPr lang="en-US" dirty="0"/>
              <a:t>Building a Program</a:t>
            </a:r>
          </a:p>
        </p:txBody>
      </p:sp>
    </p:spTree>
    <p:extLst>
      <p:ext uri="{BB962C8B-B14F-4D97-AF65-F5344CB8AC3E}">
        <p14:creationId xmlns:p14="http://schemas.microsoft.com/office/powerpoint/2010/main" val="90201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0006CF9-1700-446E-AB44-5289B89C4794}"/>
              </a:ext>
            </a:extLst>
          </p:cNvPr>
          <p:cNvGrpSpPr/>
          <p:nvPr/>
        </p:nvGrpSpPr>
        <p:grpSpPr>
          <a:xfrm>
            <a:off x="364922" y="6342078"/>
            <a:ext cx="2546058" cy="440422"/>
            <a:chOff x="364922" y="6342078"/>
            <a:chExt cx="2546058" cy="4404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ACEF09-894B-4A01-8EAC-D59D17333B64}"/>
                </a:ext>
              </a:extLst>
            </p:cNvPr>
            <p:cNvSpPr/>
            <p:nvPr/>
          </p:nvSpPr>
          <p:spPr>
            <a:xfrm>
              <a:off x="461394" y="6342078"/>
              <a:ext cx="2449586" cy="4404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16769F-BE9B-40FE-BDE7-4E505CC4E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22" y="6395700"/>
              <a:ext cx="1623270" cy="3868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66CC102-6BA1-4D21-8267-7A9FD9E16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Words Matter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ED80AB-20F7-41DC-809C-AC8E29352CF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75314" y="1996244"/>
            <a:ext cx="10515600" cy="173378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2">
                    <a:lumMod val="50000"/>
                  </a:schemeClr>
                </a:solidFill>
              </a:rPr>
              <a:t>Workplace Violence Prevention Program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2">
                    <a:lumMod val="50000"/>
                  </a:schemeClr>
                </a:solidFill>
              </a:rPr>
              <a:t>or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2">
                    <a:lumMod val="50000"/>
                  </a:schemeClr>
                </a:solidFill>
              </a:rPr>
              <a:t>Threat Assessment and Management Program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0B5C37-65D7-45A0-80D5-D64A4AD7C6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50" b="10867"/>
          <a:stretch/>
        </p:blipFill>
        <p:spPr>
          <a:xfrm rot="900758">
            <a:off x="5915627" y="1902271"/>
            <a:ext cx="2501868" cy="8898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4601E6-568C-4153-A869-03D49AB28AFE}"/>
              </a:ext>
            </a:extLst>
          </p:cNvPr>
          <p:cNvSpPr txBox="1"/>
          <p:nvPr/>
        </p:nvSpPr>
        <p:spPr>
          <a:xfrm rot="20715386">
            <a:off x="5408300" y="931705"/>
            <a:ext cx="38646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eestyle Script" panose="030804020302050B0404" pitchFamily="66" charset="0"/>
              </a:rPr>
              <a:t>Intervention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AF916A-777A-47F8-AAAE-A116F34B9B21}"/>
              </a:ext>
            </a:extLst>
          </p:cNvPr>
          <p:cNvGrpSpPr/>
          <p:nvPr/>
        </p:nvGrpSpPr>
        <p:grpSpPr>
          <a:xfrm>
            <a:off x="4098183" y="4531906"/>
            <a:ext cx="3995633" cy="928101"/>
            <a:chOff x="2816227" y="4572000"/>
            <a:chExt cx="3995633" cy="928101"/>
          </a:xfrm>
        </p:grpSpPr>
        <p:pic>
          <p:nvPicPr>
            <p:cNvPr id="1026" name="Picture 2" descr="Download Google Chrome Logo in SVG Vector or PNG File ...">
              <a:extLst>
                <a:ext uri="{FF2B5EF4-FFF2-40B4-BE49-F238E27FC236}">
                  <a16:creationId xmlns:a16="http://schemas.microsoft.com/office/drawing/2014/main" id="{9DD64E4E-36A0-435C-A02C-4A83A44D0B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41" t="13863" r="26829" b="15184"/>
            <a:stretch/>
          </p:blipFill>
          <p:spPr bwMode="auto">
            <a:xfrm>
              <a:off x="2816227" y="4572000"/>
              <a:ext cx="916874" cy="928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312D86F-1922-4954-96B7-4192FB341746}"/>
                </a:ext>
              </a:extLst>
            </p:cNvPr>
            <p:cNvSpPr txBox="1"/>
            <p:nvPr/>
          </p:nvSpPr>
          <p:spPr>
            <a:xfrm>
              <a:off x="3674378" y="4899936"/>
              <a:ext cx="29780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/>
                <a:t>C.A.R.E Team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83764D-A959-480B-884E-5D3813C0FA1A}"/>
                </a:ext>
              </a:extLst>
            </p:cNvPr>
            <p:cNvSpPr txBox="1"/>
            <p:nvPr/>
          </p:nvSpPr>
          <p:spPr>
            <a:xfrm>
              <a:off x="3583497" y="5223102"/>
              <a:ext cx="32283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(Campus Awareness Response Education)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583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0006CF9-1700-446E-AB44-5289B89C4794}"/>
              </a:ext>
            </a:extLst>
          </p:cNvPr>
          <p:cNvGrpSpPr/>
          <p:nvPr/>
        </p:nvGrpSpPr>
        <p:grpSpPr>
          <a:xfrm>
            <a:off x="364922" y="6342078"/>
            <a:ext cx="2546058" cy="440422"/>
            <a:chOff x="364922" y="6342078"/>
            <a:chExt cx="2546058" cy="4404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ACEF09-894B-4A01-8EAC-D59D17333B64}"/>
                </a:ext>
              </a:extLst>
            </p:cNvPr>
            <p:cNvSpPr/>
            <p:nvPr/>
          </p:nvSpPr>
          <p:spPr>
            <a:xfrm>
              <a:off x="461394" y="6342078"/>
              <a:ext cx="2449586" cy="4404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16769F-BE9B-40FE-BDE7-4E505CC4E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22" y="6395700"/>
              <a:ext cx="1623270" cy="3868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B945FB8-70FC-4835-A926-F3A1B69B4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pic>
        <p:nvPicPr>
          <p:cNvPr id="8" name="Picture 2" descr="Screen Shot 2011-11-30 at 7.42.04 PM.png">
            <a:extLst>
              <a:ext uri="{FF2B5EF4-FFF2-40B4-BE49-F238E27FC236}">
                <a16:creationId xmlns:a16="http://schemas.microsoft.com/office/drawing/2014/main" id="{623A4A9C-9AC3-4AEC-A45B-A6AE8A7C46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52" y="1288432"/>
            <a:ext cx="3317879" cy="42811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 descr="Screen Shot 2011-12-01 at 3.02.11 PM.png">
            <a:extLst>
              <a:ext uri="{FF2B5EF4-FFF2-40B4-BE49-F238E27FC236}">
                <a16:creationId xmlns:a16="http://schemas.microsoft.com/office/drawing/2014/main" id="{5DD6E4D8-305F-4B06-B4E3-A906DF397B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251" y="1286024"/>
            <a:ext cx="3295763" cy="42835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</p:pic>
      <p:pic>
        <p:nvPicPr>
          <p:cNvPr id="13" name="Picture 12" descr="Making_Prevention_A_Reality.pdf - Adobe Reader">
            <a:extLst>
              <a:ext uri="{FF2B5EF4-FFF2-40B4-BE49-F238E27FC236}">
                <a16:creationId xmlns:a16="http://schemas.microsoft.com/office/drawing/2014/main" id="{0F17B10A-4C38-46F0-B9DD-4017A95196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6734" y="1279923"/>
            <a:ext cx="3290361" cy="42957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897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85F827-D45E-4F7E-9F69-A9ECEAC393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400" y="353512"/>
            <a:ext cx="7201250" cy="560887"/>
          </a:xfrm>
        </p:spPr>
        <p:txBody>
          <a:bodyPr/>
          <a:lstStyle/>
          <a:p>
            <a:r>
              <a:rPr lang="en-US" b="0" cap="none" dirty="0">
                <a:latin typeface="Arial" panose="020B0604020202020204" pitchFamily="34" charset="0"/>
                <a:cs typeface="Arial" panose="020B0604020202020204" pitchFamily="34" charset="0"/>
              </a:rPr>
              <a:t>Domestic Violence Resource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B62AB26-6203-4A6E-A0B9-E81BAEFCE0AA}"/>
              </a:ext>
            </a:extLst>
          </p:cNvPr>
          <p:cNvSpPr txBox="1">
            <a:spLocks/>
          </p:cNvSpPr>
          <p:nvPr/>
        </p:nvSpPr>
        <p:spPr>
          <a:xfrm>
            <a:off x="118693" y="6366995"/>
            <a:ext cx="4193946" cy="39374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FISWG/NCMS Fall Training Session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9C7BF2-568B-4928-8ADE-75582BAD0719}"/>
              </a:ext>
            </a:extLst>
          </p:cNvPr>
          <p:cNvSpPr/>
          <p:nvPr/>
        </p:nvSpPr>
        <p:spPr>
          <a:xfrm>
            <a:off x="825073" y="2708429"/>
            <a:ext cx="7611772" cy="2222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VineLink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kumimoji="0" lang="en-US" i="0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https://vinelink.vineapps.com/state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FAFD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Developed specifically for domestic violence victims</a:t>
            </a: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Notified when their abuser is released from jail</a:t>
            </a: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Captures all arrests, not just DV cases    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FAFD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88EDDC-BADD-4135-971E-63F656923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66" y="1631775"/>
            <a:ext cx="10074277" cy="92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29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0006CF9-1700-446E-AB44-5289B89C4794}"/>
              </a:ext>
            </a:extLst>
          </p:cNvPr>
          <p:cNvGrpSpPr/>
          <p:nvPr/>
        </p:nvGrpSpPr>
        <p:grpSpPr>
          <a:xfrm>
            <a:off x="364922" y="6342078"/>
            <a:ext cx="2546058" cy="440422"/>
            <a:chOff x="364922" y="6342078"/>
            <a:chExt cx="2546058" cy="4404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ACEF09-894B-4A01-8EAC-D59D17333B64}"/>
                </a:ext>
              </a:extLst>
            </p:cNvPr>
            <p:cNvSpPr/>
            <p:nvPr/>
          </p:nvSpPr>
          <p:spPr>
            <a:xfrm>
              <a:off x="461394" y="6342078"/>
              <a:ext cx="2449586" cy="4404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16769F-BE9B-40FE-BDE7-4E505CC4E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22" y="6395700"/>
              <a:ext cx="1623270" cy="3868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6E5A750-00AF-401D-BF4E-3A0CC7C44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Association of Threat Assessment Professionals (ATAP)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A900A-7491-4C1B-BF28-FA21CE96D0D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3399" y="1311425"/>
            <a:ext cx="7285140" cy="4387360"/>
          </a:xfrm>
        </p:spPr>
        <p:txBody>
          <a:bodyPr/>
          <a:lstStyle/>
          <a:p>
            <a:r>
              <a:rPr lang="en-US" altLang="en-US" sz="2000" dirty="0">
                <a:ea typeface="ＭＳ Ｐゴシック" panose="020B0600070205080204" pitchFamily="34" charset="-128"/>
              </a:rPr>
              <a:t>Founded in 1992 by the Los Angeles Police Department Threat Management Unit (LAPD TMU)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Non-profit organization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14 Chapters Nationally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Membership of Approximately 2,500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Strict Eligibility Requirements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Diverse Membership:</a:t>
            </a:r>
          </a:p>
          <a:p>
            <a:pPr marL="742950" lvl="1" indent="-285750"/>
            <a:r>
              <a:rPr lang="en-US" altLang="en-US" sz="2000" dirty="0">
                <a:ea typeface="ＭＳ Ｐゴシック" panose="020B0600070205080204" pitchFamily="34" charset="-128"/>
              </a:rPr>
              <a:t>Law Enforcement Officers</a:t>
            </a:r>
          </a:p>
          <a:p>
            <a:pPr marL="742950" lvl="1" indent="-285750"/>
            <a:r>
              <a:rPr lang="en-US" altLang="en-US" sz="2000" dirty="0">
                <a:ea typeface="ＭＳ Ｐゴシック" panose="020B0600070205080204" pitchFamily="34" charset="-128"/>
              </a:rPr>
              <a:t>Prosecutors</a:t>
            </a:r>
          </a:p>
          <a:p>
            <a:pPr marL="742950" lvl="1" indent="-285750"/>
            <a:r>
              <a:rPr lang="en-US" altLang="en-US" sz="2000" dirty="0">
                <a:ea typeface="ＭＳ Ｐゴシック" panose="020B0600070205080204" pitchFamily="34" charset="-128"/>
              </a:rPr>
              <a:t>Mental Health Professionals</a:t>
            </a:r>
          </a:p>
          <a:p>
            <a:pPr marL="742950" lvl="1" indent="-285750"/>
            <a:r>
              <a:rPr lang="en-US" altLang="en-US" sz="2000" dirty="0">
                <a:ea typeface="ＭＳ Ｐゴシック" panose="020B0600070205080204" pitchFamily="34" charset="-128"/>
              </a:rPr>
              <a:t>Corporate Security Experts</a:t>
            </a:r>
          </a:p>
          <a:p>
            <a:pPr marL="742950" lvl="1" indent="-285750"/>
            <a:r>
              <a:rPr lang="en-US" altLang="en-US" sz="2000" dirty="0">
                <a:ea typeface="ＭＳ Ｐゴシック" panose="020B0600070205080204" pitchFamily="34" charset="-128"/>
                <a:cs typeface="Arial" panose="020B0604020202020204" pitchFamily="34" charset="0"/>
              </a:rPr>
              <a:t>Threat Management Team Members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E8E844-62FF-4930-A69B-6002EAD81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283" y="2207853"/>
            <a:ext cx="2849732" cy="2849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1C484C-8085-4D3B-B610-A664577EF2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" t="14826" r="6209" b="14201"/>
          <a:stretch/>
        </p:blipFill>
        <p:spPr>
          <a:xfrm>
            <a:off x="6946084" y="1735766"/>
            <a:ext cx="4647501" cy="368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2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0006CF9-1700-446E-AB44-5289B89C4794}"/>
              </a:ext>
            </a:extLst>
          </p:cNvPr>
          <p:cNvGrpSpPr/>
          <p:nvPr/>
        </p:nvGrpSpPr>
        <p:grpSpPr>
          <a:xfrm>
            <a:off x="364922" y="6342078"/>
            <a:ext cx="2546058" cy="440422"/>
            <a:chOff x="364922" y="6342078"/>
            <a:chExt cx="2546058" cy="4404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ACEF09-894B-4A01-8EAC-D59D17333B64}"/>
                </a:ext>
              </a:extLst>
            </p:cNvPr>
            <p:cNvSpPr/>
            <p:nvPr/>
          </p:nvSpPr>
          <p:spPr>
            <a:xfrm>
              <a:off x="461394" y="6342078"/>
              <a:ext cx="2449586" cy="4404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16769F-BE9B-40FE-BDE7-4E505CC4E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22" y="6395700"/>
              <a:ext cx="1623270" cy="3868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6E5A750-00AF-401D-BF4E-3A0CC7C44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Association of Threat Assessment Professionals (ATAP)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A900A-7491-4C1B-BF28-FA21CE96D0D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3399" y="1070522"/>
            <a:ext cx="7285140" cy="4088707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ea typeface="Calibri" panose="020F0502020204030204" pitchFamily="34" charset="0"/>
              </a:rPr>
              <a:t>Local chapters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ea typeface="Calibri" panose="020F0502020204030204" pitchFamily="34" charset="0"/>
              </a:rPr>
              <a:t>Professional networking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ea typeface="Calibri" panose="020F0502020204030204" pitchFamily="34" charset="0"/>
              </a:rPr>
              <a:t>Certification</a:t>
            </a:r>
          </a:p>
          <a:p>
            <a:pPr marL="574675" lvl="1" indent="-285750">
              <a:lnSpc>
                <a:spcPct val="150000"/>
              </a:lnSpc>
              <a:spcBef>
                <a:spcPct val="0"/>
              </a:spcBef>
            </a:pPr>
            <a:r>
              <a:rPr lang="en-US" altLang="en-US" dirty="0">
                <a:ea typeface="Calibri" panose="020F0502020204030204" pitchFamily="34" charset="0"/>
                <a:cs typeface="Arial" panose="020B0604020202020204" pitchFamily="34" charset="0"/>
              </a:rPr>
              <a:t>Certified Threat Manager </a:t>
            </a:r>
            <a:r>
              <a:rPr lang="en-US" altLang="en-US" sz="1100" baseline="30000" dirty="0">
                <a:ea typeface="Calibri" panose="020F0502020204030204" pitchFamily="34" charset="0"/>
                <a:cs typeface="Arial" panose="020B0604020202020204" pitchFamily="34" charset="0"/>
              </a:rPr>
              <a:t>TM</a:t>
            </a:r>
            <a:endParaRPr lang="en-US" altLang="en-US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ea typeface="Calibri" panose="020F0502020204030204" pitchFamily="34" charset="0"/>
              </a:rPr>
              <a:t>Leadership opportunities</a:t>
            </a:r>
          </a:p>
          <a:p>
            <a:pPr marL="574675" lvl="1" indent="-285750">
              <a:lnSpc>
                <a:spcPct val="150000"/>
              </a:lnSpc>
              <a:spcBef>
                <a:spcPct val="0"/>
              </a:spcBef>
            </a:pPr>
            <a:r>
              <a:rPr lang="en-US" altLang="en-US" dirty="0">
                <a:ea typeface="Calibri" panose="020F0502020204030204" pitchFamily="34" charset="0"/>
                <a:cs typeface="Arial" panose="020B0604020202020204" pitchFamily="34" charset="0"/>
              </a:rPr>
              <a:t>Local and Association Board of Directors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ea typeface="Calibri" panose="020F0502020204030204" pitchFamily="34" charset="0"/>
              </a:rPr>
              <a:t>Recognition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ea typeface="Calibri" panose="020F0502020204030204" pitchFamily="34" charset="0"/>
              </a:rPr>
              <a:t>Access to information</a:t>
            </a:r>
          </a:p>
          <a:p>
            <a:pPr marL="574675" lvl="1" indent="-285750">
              <a:lnSpc>
                <a:spcPct val="150000"/>
              </a:lnSpc>
              <a:spcBef>
                <a:spcPct val="0"/>
              </a:spcBef>
            </a:pPr>
            <a:r>
              <a:rPr lang="en-US" altLang="en-US" dirty="0">
                <a:ea typeface="Calibri" panose="020F0502020204030204" pitchFamily="34" charset="0"/>
                <a:cs typeface="Arial" panose="020B0604020202020204" pitchFamily="34" charset="0"/>
              </a:rPr>
              <a:t>Members Only Website Access 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ea typeface="Calibri" panose="020F0502020204030204" pitchFamily="34" charset="0"/>
              </a:rPr>
              <a:t>Education</a:t>
            </a:r>
          </a:p>
          <a:p>
            <a:pPr marL="574675" lvl="1" indent="-285750">
              <a:lnSpc>
                <a:spcPct val="150000"/>
              </a:lnSpc>
              <a:spcBef>
                <a:spcPct val="0"/>
              </a:spcBef>
            </a:pPr>
            <a:r>
              <a:rPr lang="en-US" altLang="en-US" dirty="0">
                <a:ea typeface="Calibri" panose="020F0502020204030204" pitchFamily="34" charset="0"/>
                <a:cs typeface="Arial" panose="020B0604020202020204" pitchFamily="34" charset="0"/>
              </a:rPr>
              <a:t>Seminars</a:t>
            </a:r>
          </a:p>
          <a:p>
            <a:pPr marL="574675" lvl="1" indent="-285750">
              <a:lnSpc>
                <a:spcPct val="150000"/>
              </a:lnSpc>
              <a:spcBef>
                <a:spcPct val="0"/>
              </a:spcBef>
            </a:pPr>
            <a:r>
              <a:rPr lang="en-US" altLang="en-US" dirty="0">
                <a:ea typeface="Calibri" panose="020F0502020204030204" pitchFamily="34" charset="0"/>
                <a:cs typeface="Arial" panose="020B0604020202020204" pitchFamily="34" charset="0"/>
              </a:rPr>
              <a:t>Annual Conference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1C484C-8085-4D3B-B610-A664577EF2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" t="14826" r="6209" b="14201"/>
          <a:stretch/>
        </p:blipFill>
        <p:spPr>
          <a:xfrm>
            <a:off x="7596791" y="1305414"/>
            <a:ext cx="2971243" cy="235847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0995C1-63E7-47D6-8F30-397FB13BD70B}"/>
              </a:ext>
            </a:extLst>
          </p:cNvPr>
          <p:cNvSpPr/>
          <p:nvPr/>
        </p:nvSpPr>
        <p:spPr>
          <a:xfrm>
            <a:off x="7596791" y="3934883"/>
            <a:ext cx="3319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https://www.atapworldwide.org/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538293-5830-49D6-A7F3-D58A885E4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016" y="4574570"/>
            <a:ext cx="2181225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65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ronavirus (COVID-19) - Miami University">
            <a:extLst>
              <a:ext uri="{FF2B5EF4-FFF2-40B4-BE49-F238E27FC236}">
                <a16:creationId xmlns:a16="http://schemas.microsoft.com/office/drawing/2014/main" id="{C025C1BB-1110-4F4C-BBE9-7E8459EB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29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E1174-EF7A-45C4-93C5-98B907E6F0A3}"/>
              </a:ext>
            </a:extLst>
          </p:cNvPr>
          <p:cNvSpPr txBox="1"/>
          <p:nvPr/>
        </p:nvSpPr>
        <p:spPr>
          <a:xfrm>
            <a:off x="461394" y="335560"/>
            <a:ext cx="3061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During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the</a:t>
            </a:r>
            <a:r>
              <a:rPr lang="en-US" sz="2400" b="1" dirty="0">
                <a:solidFill>
                  <a:schemeClr val="bg1"/>
                </a:solidFill>
              </a:rPr>
              <a:t> Pandemic </a:t>
            </a:r>
            <a:r>
              <a:rPr lang="en-US" sz="2400" dirty="0">
                <a:solidFill>
                  <a:schemeClr val="bg1"/>
                </a:solidFill>
              </a:rPr>
              <a:t>in</a:t>
            </a:r>
            <a:r>
              <a:rPr lang="en-US" sz="2400" b="1" dirty="0">
                <a:solidFill>
                  <a:schemeClr val="bg1"/>
                </a:solidFill>
              </a:rPr>
              <a:t> 2020…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59FB47-9850-47F1-B733-1DD0A9156FFA}"/>
              </a:ext>
            </a:extLst>
          </p:cNvPr>
          <p:cNvSpPr txBox="1"/>
          <p:nvPr/>
        </p:nvSpPr>
        <p:spPr>
          <a:xfrm>
            <a:off x="2466362" y="2176376"/>
            <a:ext cx="28438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…the </a:t>
            </a:r>
            <a:r>
              <a:rPr lang="en-US" sz="2400" b="1" dirty="0">
                <a:solidFill>
                  <a:schemeClr val="bg1"/>
                </a:solidFill>
              </a:rPr>
              <a:t>U.S.</a:t>
            </a:r>
            <a:r>
              <a:rPr lang="en-US" sz="2400" dirty="0">
                <a:solidFill>
                  <a:schemeClr val="bg1"/>
                </a:solidFill>
              </a:rPr>
              <a:t> had the </a:t>
            </a:r>
            <a:r>
              <a:rPr lang="en-US" sz="2400" b="1" dirty="0">
                <a:solidFill>
                  <a:schemeClr val="bg1"/>
                </a:solidFill>
              </a:rPr>
              <a:t>smallest</a:t>
            </a:r>
            <a:r>
              <a:rPr lang="en-US" sz="2400" dirty="0">
                <a:solidFill>
                  <a:schemeClr val="bg1"/>
                </a:solidFill>
              </a:rPr>
              <a:t> number of mass shootings in more than a </a:t>
            </a:r>
            <a:r>
              <a:rPr lang="en-US" sz="2400" b="1" dirty="0">
                <a:solidFill>
                  <a:schemeClr val="bg1"/>
                </a:solidFill>
              </a:rPr>
              <a:t>DECADE*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5F9642-B803-4968-9CAE-862B77CBC9AE}"/>
              </a:ext>
            </a:extLst>
          </p:cNvPr>
          <p:cNvSpPr txBox="1"/>
          <p:nvPr/>
        </p:nvSpPr>
        <p:spPr>
          <a:xfrm>
            <a:off x="9700469" y="6060912"/>
            <a:ext cx="24915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*According to the Associated Press Database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97C99DC-4119-4370-885B-E0CF66E4F326}"/>
              </a:ext>
            </a:extLst>
          </p:cNvPr>
          <p:cNvGrpSpPr/>
          <p:nvPr/>
        </p:nvGrpSpPr>
        <p:grpSpPr>
          <a:xfrm>
            <a:off x="364922" y="6342078"/>
            <a:ext cx="2546058" cy="440422"/>
            <a:chOff x="364922" y="6342078"/>
            <a:chExt cx="2546058" cy="44042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87AED5-CC08-4FD4-B5E2-0B057DF9C0EA}"/>
                </a:ext>
              </a:extLst>
            </p:cNvPr>
            <p:cNvSpPr/>
            <p:nvPr/>
          </p:nvSpPr>
          <p:spPr>
            <a:xfrm>
              <a:off x="461394" y="6342078"/>
              <a:ext cx="2449586" cy="4404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C118F97-F515-430C-AEC2-9A2C227DB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22" y="6395700"/>
              <a:ext cx="1623270" cy="3868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A493122-6367-42D6-87EA-2579DB823D9C}"/>
              </a:ext>
            </a:extLst>
          </p:cNvPr>
          <p:cNvSpPr txBox="1"/>
          <p:nvPr/>
        </p:nvSpPr>
        <p:spPr>
          <a:xfrm>
            <a:off x="2793534" y="5125187"/>
            <a:ext cx="2046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32952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0006CF9-1700-446E-AB44-5289B89C4794}"/>
              </a:ext>
            </a:extLst>
          </p:cNvPr>
          <p:cNvGrpSpPr/>
          <p:nvPr/>
        </p:nvGrpSpPr>
        <p:grpSpPr>
          <a:xfrm>
            <a:off x="364922" y="6342078"/>
            <a:ext cx="2546058" cy="440422"/>
            <a:chOff x="364922" y="6342078"/>
            <a:chExt cx="2546058" cy="4404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ACEF09-894B-4A01-8EAC-D59D17333B64}"/>
                </a:ext>
              </a:extLst>
            </p:cNvPr>
            <p:cNvSpPr/>
            <p:nvPr/>
          </p:nvSpPr>
          <p:spPr>
            <a:xfrm>
              <a:off x="461394" y="6342078"/>
              <a:ext cx="2449586" cy="4404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16769F-BE9B-40FE-BDE7-4E505CC4E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22" y="6395700"/>
              <a:ext cx="1623270" cy="3868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CB3FB8-B568-48FC-B975-58A28A8C4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the Basics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DC49F-EDD6-40F6-BB98-958F9AEC73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TAM 101</a:t>
            </a:r>
          </a:p>
        </p:txBody>
      </p:sp>
    </p:spTree>
    <p:extLst>
      <p:ext uri="{BB962C8B-B14F-4D97-AF65-F5344CB8AC3E}">
        <p14:creationId xmlns:p14="http://schemas.microsoft.com/office/powerpoint/2010/main" val="1212025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0006CF9-1700-446E-AB44-5289B89C4794}"/>
              </a:ext>
            </a:extLst>
          </p:cNvPr>
          <p:cNvGrpSpPr/>
          <p:nvPr/>
        </p:nvGrpSpPr>
        <p:grpSpPr>
          <a:xfrm>
            <a:off x="364922" y="6342078"/>
            <a:ext cx="2546058" cy="440422"/>
            <a:chOff x="364922" y="6342078"/>
            <a:chExt cx="2546058" cy="4404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ACEF09-894B-4A01-8EAC-D59D17333B64}"/>
                </a:ext>
              </a:extLst>
            </p:cNvPr>
            <p:cNvSpPr/>
            <p:nvPr/>
          </p:nvSpPr>
          <p:spPr>
            <a:xfrm>
              <a:off x="461394" y="6342078"/>
              <a:ext cx="2449586" cy="4404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16769F-BE9B-40FE-BDE7-4E505CC4E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22" y="6395700"/>
              <a:ext cx="1623270" cy="3868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E2E73C9-23C4-4751-A8E4-785EC0216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Workplace Violence?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9ECD0-DB04-4662-B365-D463B5E085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32626" y="3223686"/>
            <a:ext cx="4625974" cy="2961660"/>
          </a:xfrm>
        </p:spPr>
        <p:txBody>
          <a:bodyPr/>
          <a:lstStyle/>
          <a:p>
            <a:r>
              <a:rPr lang="en-US" dirty="0"/>
              <a:t>A Spectrum of</a:t>
            </a:r>
          </a:p>
          <a:p>
            <a:r>
              <a:rPr lang="en-US" dirty="0"/>
              <a:t>Behaviors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1E110EB-053A-4525-A7F2-674D7D36542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3400" y="1678337"/>
            <a:ext cx="10517554" cy="2117575"/>
          </a:xfrm>
        </p:spPr>
        <p:txBody>
          <a:bodyPr/>
          <a:lstStyle/>
          <a:p>
            <a:r>
              <a:rPr lang="en-US" sz="2000" b="1" dirty="0"/>
              <a:t>Workplace Violence:  </a:t>
            </a:r>
            <a:r>
              <a:rPr lang="en-US" sz="2000" dirty="0"/>
              <a:t>“A spectrum of behaviors - including overt acts of violence, threats, and other conduct - that generates a reasonable concern for safety from violence, where a nexus exists between the behavior and the physical safety of employees and others (such as customer, clients, and business associates) on-site, or off-site, when related to the organization.” </a:t>
            </a:r>
          </a:p>
          <a:p>
            <a:endParaRPr lang="en-US" sz="2000" u="sng" dirty="0"/>
          </a:p>
          <a:p>
            <a:r>
              <a:rPr lang="en-US" sz="1100" dirty="0"/>
              <a:t>Source: American National Standard on Workplace Violence Prevention and Intervention, ASIS/SHRM WVPI.1-2011, Definitions: Paragraph 3.16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26481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8CE5637D-B64F-45C7-B798-8620F3DA49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43E7D5-8033-4019-AE28-EE6798EEFA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0" cap="none" dirty="0">
                <a:latin typeface="Arial" panose="020B0604020202020204" pitchFamily="34" charset="0"/>
                <a:cs typeface="Arial" panose="020B0604020202020204" pitchFamily="34" charset="0"/>
              </a:rPr>
              <a:t>Program Pillars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952C89-A358-4258-A8D7-C4516C118551}"/>
              </a:ext>
            </a:extLst>
          </p:cNvPr>
          <p:cNvSpPr txBox="1"/>
          <p:nvPr/>
        </p:nvSpPr>
        <p:spPr>
          <a:xfrm>
            <a:off x="877410" y="1536174"/>
            <a:ext cx="281422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Policy and Procedures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Education and Awareness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Threat Management Teams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4D747E-71A5-41E4-BB5B-4B2440E9C653}"/>
              </a:ext>
            </a:extLst>
          </p:cNvPr>
          <p:cNvSpPr txBox="1"/>
          <p:nvPr/>
        </p:nvSpPr>
        <p:spPr>
          <a:xfrm>
            <a:off x="4569041" y="1536174"/>
            <a:ext cx="281422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Threat Management Teams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Law Enforcement Engagement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Active Shooter Exercises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A0DC15-8986-4D29-8870-BF2F4BA262B3}"/>
              </a:ext>
            </a:extLst>
          </p:cNvPr>
          <p:cNvSpPr txBox="1"/>
          <p:nvPr/>
        </p:nvSpPr>
        <p:spPr>
          <a:xfrm>
            <a:off x="8380520" y="1536174"/>
            <a:ext cx="28142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Continuous</a:t>
            </a:r>
            <a:r>
              <a:rPr kumimoji="0" lang="en-US" sz="240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Audit and Review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Professional Development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F26C3A-CA0B-475E-A055-C37E0A0EC9DF}"/>
              </a:ext>
            </a:extLst>
          </p:cNvPr>
          <p:cNvSpPr txBox="1"/>
          <p:nvPr/>
        </p:nvSpPr>
        <p:spPr>
          <a:xfrm>
            <a:off x="2588342" y="6309167"/>
            <a:ext cx="6780254" cy="46166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8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Safe and Secure Workplace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32EC54E-D976-4AEE-B53E-DAA019E32DED}"/>
              </a:ext>
            </a:extLst>
          </p:cNvPr>
          <p:cNvCxnSpPr/>
          <p:nvPr/>
        </p:nvCxnSpPr>
        <p:spPr>
          <a:xfrm>
            <a:off x="4232366" y="2003816"/>
            <a:ext cx="0" cy="2978331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FF3B6C3-1183-4968-BBA7-104861C55AF9}"/>
              </a:ext>
            </a:extLst>
          </p:cNvPr>
          <p:cNvCxnSpPr/>
          <p:nvPr/>
        </p:nvCxnSpPr>
        <p:spPr>
          <a:xfrm>
            <a:off x="8190412" y="2003815"/>
            <a:ext cx="0" cy="2978331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AB49109-6FB4-4FB8-8EC2-2BF19B766884}"/>
              </a:ext>
            </a:extLst>
          </p:cNvPr>
          <p:cNvSpPr/>
          <p:nvPr/>
        </p:nvSpPr>
        <p:spPr>
          <a:xfrm>
            <a:off x="704675" y="1367405"/>
            <a:ext cx="3165827" cy="4236441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62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D65582-3ECF-4846-A991-50992F7929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0" cap="none" dirty="0">
                <a:latin typeface="Arial" panose="020B0604020202020204" pitchFamily="34" charset="0"/>
                <a:cs typeface="Arial" panose="020B0604020202020204" pitchFamily="34" charset="0"/>
              </a:rPr>
              <a:t>Policy and Procedure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15A14E-8C96-40BB-8512-A0C7FCE137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800" cap="none" dirty="0">
                <a:latin typeface="Arial" panose="020B0604020202020204" pitchFamily="34" charset="0"/>
                <a:cs typeface="Arial" panose="020B0604020202020204" pitchFamily="34" charset="0"/>
              </a:rPr>
              <a:t>Comprehensive</a:t>
            </a:r>
          </a:p>
          <a:p>
            <a:r>
              <a:rPr lang="en-US" sz="2800" cap="none" dirty="0">
                <a:latin typeface="Arial" panose="020B0604020202020204" pitchFamily="34" charset="0"/>
                <a:cs typeface="Arial" panose="020B0604020202020204" pitchFamily="34" charset="0"/>
              </a:rPr>
              <a:t> Policy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1F4D09-990E-4884-BA57-29F0322892B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87865" y="1235320"/>
            <a:ext cx="6825397" cy="438736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Applicability 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All employees, contractors, suppliers, customers, and visitors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Scope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Workplace: any place where employees perform work on behalf of company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Off premise situations with a relationship to the workplace, or affect the workplace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Define Zero Tolerance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Define Prohibited Conduct: “to include, but not limited to…”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Reporting Expectations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Call out Leaders and Managers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Responsibilities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Define Threat Management Team Process</a:t>
            </a:r>
          </a:p>
        </p:txBody>
      </p:sp>
    </p:spTree>
    <p:extLst>
      <p:ext uri="{BB962C8B-B14F-4D97-AF65-F5344CB8AC3E}">
        <p14:creationId xmlns:p14="http://schemas.microsoft.com/office/powerpoint/2010/main" val="2131561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6C1C1C-75EE-4568-8016-0C41B6BB72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0" cap="none" dirty="0">
                <a:latin typeface="Arial" panose="020B0604020202020204" pitchFamily="34" charset="0"/>
                <a:cs typeface="Arial" panose="020B0604020202020204" pitchFamily="34" charset="0"/>
              </a:rPr>
              <a:t>Education and Awareness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B3B8FC-6580-4A6C-889D-F93120F6EE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42490" y="2737125"/>
            <a:ext cx="3994452" cy="2961660"/>
          </a:xfrm>
        </p:spPr>
        <p:txBody>
          <a:bodyPr>
            <a:normAutofit/>
          </a:bodyPr>
          <a:lstStyle/>
          <a:p>
            <a:r>
              <a:rPr lang="en-US" sz="3200" cap="none" dirty="0">
                <a:latin typeface="Arial" panose="020B0604020202020204" pitchFamily="34" charset="0"/>
                <a:cs typeface="Arial" panose="020B0604020202020204" pitchFamily="34" charset="0"/>
              </a:rPr>
              <a:t>Cornerstone of </a:t>
            </a:r>
          </a:p>
          <a:p>
            <a:r>
              <a:rPr lang="en-US" sz="3200" cap="none" dirty="0">
                <a:latin typeface="Arial" panose="020B0604020202020204" pitchFamily="34" charset="0"/>
                <a:cs typeface="Arial" panose="020B0604020202020204" pitchFamily="34" charset="0"/>
              </a:rPr>
              <a:t>Your Program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5E995B-24EA-4491-AEAA-17EB9D3AA4C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Employee Orientation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Leader Training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Annual Employee Training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General Awareness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Active Shooter Response Training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Specialty Training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Local Law Enforcement Speakers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Vendors – Consultants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ATAP / ASIS / FISWG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Threat Management Team Advanced Training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684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38232A-396E-4C7E-AEDF-3479D8EC41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0" cap="none" dirty="0">
                <a:latin typeface="Arial" panose="020B0604020202020204" pitchFamily="34" charset="0"/>
                <a:cs typeface="Arial" panose="020B0604020202020204" pitchFamily="34" charset="0"/>
              </a:rPr>
              <a:t>Threat Management Teams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D229EC-252E-43E1-8F8C-4FED0C32E73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3400" y="1163380"/>
            <a:ext cx="6096000" cy="438736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Core Team Structure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Security (Threat Manager) – Chair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Human Resources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Legal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Medical</a:t>
            </a: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 needed,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Site Leadership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Ethics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EAP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Consultant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6CA5846F-71E1-4B99-8269-BD4210BA3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711116" y="1715590"/>
            <a:ext cx="3480884" cy="4516144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1CBD7F6C-1337-4596-A533-3B8CAC6C6ED1}"/>
              </a:ext>
            </a:extLst>
          </p:cNvPr>
          <p:cNvSpPr/>
          <p:nvPr/>
        </p:nvSpPr>
        <p:spPr>
          <a:xfrm>
            <a:off x="2885265" y="3293426"/>
            <a:ext cx="1191236" cy="1776961"/>
          </a:xfrm>
          <a:prstGeom prst="rightBrace">
            <a:avLst/>
          </a:prstGeom>
          <a:ln w="28575">
            <a:solidFill>
              <a:srgbClr val="002F6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0D9CC8-7E6D-457E-A7B6-DD0EEF481344}"/>
              </a:ext>
            </a:extLst>
          </p:cNvPr>
          <p:cNvSpPr txBox="1"/>
          <p:nvPr/>
        </p:nvSpPr>
        <p:spPr>
          <a:xfrm>
            <a:off x="4417578" y="3951073"/>
            <a:ext cx="1870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360 View</a:t>
            </a:r>
          </a:p>
        </p:txBody>
      </p:sp>
    </p:spTree>
    <p:extLst>
      <p:ext uri="{BB962C8B-B14F-4D97-AF65-F5344CB8AC3E}">
        <p14:creationId xmlns:p14="http://schemas.microsoft.com/office/powerpoint/2010/main" val="364922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06DD5D-B60C-4ACD-ADF7-11573A6E17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399" y="353512"/>
            <a:ext cx="8316985" cy="560887"/>
          </a:xfrm>
        </p:spPr>
        <p:txBody>
          <a:bodyPr/>
          <a:lstStyle/>
          <a:p>
            <a:r>
              <a:rPr lang="en-US" b="0" cap="none" dirty="0">
                <a:latin typeface="Arial" panose="020B0604020202020204" pitchFamily="34" charset="0"/>
                <a:cs typeface="Arial" panose="020B0604020202020204" pitchFamily="34" charset="0"/>
              </a:rPr>
              <a:t>Threat Management Team Process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8C93-DE01-4D03-A44C-A25AFCCE0C5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3399" y="1061226"/>
            <a:ext cx="10181493" cy="473554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Process: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Concerning behavior is reported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Threat Management conducts a triage (Risk Assessment Tool)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appropriate, the TMT is convened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Offsite Support Team and Subjects supervisor are included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TMT Actions: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Determine what immediate action, if any, is required</a:t>
            </a:r>
          </a:p>
          <a:p>
            <a:pPr marL="1028700" lvl="1" indent="-34290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Violent Act</a:t>
            </a:r>
          </a:p>
          <a:p>
            <a:pPr marL="1028700" lvl="1" indent="-34290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Suicidal Ideations – Behaviors of Concern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 a Discipline Committee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Provide consultation to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Oversee and review investigative process – Do not conduct the investigation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evelop Long-term Threat Mitigation strategy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4848809-F5D9-4411-B582-3440D802A59A}"/>
              </a:ext>
            </a:extLst>
          </p:cNvPr>
          <p:cNvSpPr txBox="1">
            <a:spLocks/>
          </p:cNvSpPr>
          <p:nvPr/>
        </p:nvSpPr>
        <p:spPr>
          <a:xfrm>
            <a:off x="118693" y="6366995"/>
            <a:ext cx="4193946" cy="39374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FISWG/NCMS Fall Training Session </a:t>
            </a:r>
          </a:p>
        </p:txBody>
      </p:sp>
    </p:spTree>
    <p:extLst>
      <p:ext uri="{BB962C8B-B14F-4D97-AF65-F5344CB8AC3E}">
        <p14:creationId xmlns:p14="http://schemas.microsoft.com/office/powerpoint/2010/main" val="2383032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7D58C2-1E01-440E-8A93-E3DDD0F3D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0" cap="none" dirty="0">
                <a:latin typeface="Arial" panose="020B0604020202020204" pitchFamily="34" charset="0"/>
                <a:cs typeface="Arial" panose="020B0604020202020204" pitchFamily="34" charset="0"/>
              </a:rPr>
              <a:t>Threat Mitigation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F002D6-2145-4A56-BF4B-C1B12021817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3399" y="1311425"/>
            <a:ext cx="7311640" cy="438736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Florida Baker Act Assessment – LEO or Medical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Professional Judgement Tools vs. Actuarial Tool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Professional Consultants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HR/Management Routine Follow-up/Monitoring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Soft Landings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Employee Confidant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Employee Assistance Programs (EAP)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Fitness for Duty Assessment – Medical Assessment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OSINT/Social Media Monitoring – Leakage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Public Records Automated Monitoring Solutions 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2E09BFD-1768-47A8-810A-111CEE788FAB}"/>
              </a:ext>
            </a:extLst>
          </p:cNvPr>
          <p:cNvSpPr txBox="1">
            <a:spLocks/>
          </p:cNvSpPr>
          <p:nvPr/>
        </p:nvSpPr>
        <p:spPr>
          <a:xfrm>
            <a:off x="118693" y="6366995"/>
            <a:ext cx="4193946" cy="39374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FISWG/NCMS Fall Training Session </a:t>
            </a:r>
          </a:p>
        </p:txBody>
      </p:sp>
    </p:spTree>
    <p:extLst>
      <p:ext uri="{BB962C8B-B14F-4D97-AF65-F5344CB8AC3E}">
        <p14:creationId xmlns:p14="http://schemas.microsoft.com/office/powerpoint/2010/main" val="1086089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526C92-B251-42E4-9E6E-D80B3144B5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400" y="353512"/>
            <a:ext cx="10165935" cy="560887"/>
          </a:xfrm>
        </p:spPr>
        <p:txBody>
          <a:bodyPr/>
          <a:lstStyle/>
          <a:p>
            <a:r>
              <a:rPr lang="en-US" b="0" cap="none" dirty="0">
                <a:latin typeface="Arial" panose="020B0604020202020204" pitchFamily="34" charset="0"/>
                <a:cs typeface="Arial" panose="020B0604020202020204" pitchFamily="34" charset="0"/>
              </a:rPr>
              <a:t>Professional Judgement Assessment Tools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57440-6065-4B86-A33E-0C9509E4E4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41705" y="3249873"/>
            <a:ext cx="4625974" cy="2961660"/>
          </a:xfrm>
        </p:spPr>
        <p:txBody>
          <a:bodyPr>
            <a:normAutofit/>
          </a:bodyPr>
          <a:lstStyle/>
          <a:p>
            <a:r>
              <a:rPr lang="en-US" sz="2800" cap="none" dirty="0">
                <a:latin typeface="Arial" panose="020B0604020202020204" pitchFamily="34" charset="0"/>
                <a:cs typeface="Arial" panose="020B0604020202020204" pitchFamily="34" charset="0"/>
              </a:rPr>
              <a:t>Collect The Dots</a:t>
            </a:r>
          </a:p>
          <a:p>
            <a:r>
              <a:rPr lang="en-US" sz="2800" cap="none" dirty="0">
                <a:latin typeface="Arial" panose="020B0604020202020204" pitchFamily="34" charset="0"/>
                <a:cs typeface="Arial" panose="020B0604020202020204" pitchFamily="34" charset="0"/>
              </a:rPr>
              <a:t>To Connect The Dots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4AFDE1-3474-4C9D-9D76-20D59CD54A4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sz="2000" dirty="0"/>
              <a:t>Example Questions: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Known Grievance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Preoccupation with Violent Themes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Known Threats to Workplace or Co-Workers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Military Experience/Weapons Familiarity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Signs of Preparations for Violence (Final Act Behaviors) </a:t>
            </a:r>
          </a:p>
          <a:p>
            <a:endParaRPr lang="en-US" sz="2000" dirty="0"/>
          </a:p>
          <a:p>
            <a:r>
              <a:rPr lang="en-US" sz="2000" dirty="0"/>
              <a:t>Ask about POSITIVE Stressors, too!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Family, Faith, Community, etc.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518D3C2-19DA-4D0E-82BF-32B10E79FAC9}"/>
              </a:ext>
            </a:extLst>
          </p:cNvPr>
          <p:cNvSpPr txBox="1">
            <a:spLocks/>
          </p:cNvSpPr>
          <p:nvPr/>
        </p:nvSpPr>
        <p:spPr>
          <a:xfrm>
            <a:off x="118693" y="6366995"/>
            <a:ext cx="4193946" cy="39374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FISWG/NCMS Fall Training Session </a:t>
            </a:r>
          </a:p>
        </p:txBody>
      </p:sp>
    </p:spTree>
    <p:extLst>
      <p:ext uri="{BB962C8B-B14F-4D97-AF65-F5344CB8AC3E}">
        <p14:creationId xmlns:p14="http://schemas.microsoft.com/office/powerpoint/2010/main" val="1340074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3C83656-BF01-48DD-B076-DCA5DF2783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400" y="353512"/>
            <a:ext cx="10550495" cy="560887"/>
          </a:xfrm>
        </p:spPr>
        <p:txBody>
          <a:bodyPr/>
          <a:lstStyle/>
          <a:p>
            <a:r>
              <a:rPr lang="en-US" sz="3200" b="0" cap="none" dirty="0">
                <a:latin typeface="Arial" panose="020B0604020202020204" pitchFamily="34" charset="0"/>
                <a:cs typeface="Arial" panose="020B0604020202020204" pitchFamily="34" charset="0"/>
              </a:rPr>
              <a:t>Suspension, Termination, Evaluation Program (STEP) </a:t>
            </a:r>
            <a:r>
              <a:rPr lang="en-US" sz="800" b="0" cap="none" dirty="0"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endParaRPr lang="en-US" sz="3200" b="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3ADA1FF-5E73-41C3-98F4-CF461FB4B672}"/>
              </a:ext>
            </a:extLst>
          </p:cNvPr>
          <p:cNvSpPr>
            <a:spLocks noGrp="1" noChangeArrowheads="1"/>
          </p:cNvSpPr>
          <p:nvPr>
            <p:ph sz="quarter" idx="12"/>
          </p:nvPr>
        </p:nvSpPr>
        <p:spPr>
          <a:xfrm>
            <a:off x="533398" y="1311425"/>
            <a:ext cx="10550495" cy="4387360"/>
          </a:xfr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Initiated when an employee is facing negative job action: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Disciplinary Committee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Administrative Action (MSS/PIP)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Process:</a:t>
            </a:r>
          </a:p>
          <a:p>
            <a:pPr lvl="1" indent="-28575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HRBP Submits Request to Committee POC</a:t>
            </a:r>
          </a:p>
          <a:p>
            <a:pPr lvl="1" indent="-28575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Committee POC sends STEP Intake Form to Threat Management</a:t>
            </a:r>
          </a:p>
          <a:p>
            <a:pPr lvl="1" indent="-285750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Threat Management Conducts the Assessment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4BB4D6F-4DC8-4253-B850-63CA3AF762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35174F6-C081-40C4-A05D-1237A5DB61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62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F87BA58-5055-43F6-8487-ECDB690994ED}"/>
              </a:ext>
            </a:extLst>
          </p:cNvPr>
          <p:cNvGrpSpPr/>
          <p:nvPr/>
        </p:nvGrpSpPr>
        <p:grpSpPr>
          <a:xfrm>
            <a:off x="364922" y="6342078"/>
            <a:ext cx="2546058" cy="440422"/>
            <a:chOff x="364922" y="6342078"/>
            <a:chExt cx="2546058" cy="44042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9F710B2-E2A3-43CE-BA48-E927252058D7}"/>
                </a:ext>
              </a:extLst>
            </p:cNvPr>
            <p:cNvSpPr/>
            <p:nvPr/>
          </p:nvSpPr>
          <p:spPr>
            <a:xfrm>
              <a:off x="461394" y="6342078"/>
              <a:ext cx="2449586" cy="4404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3D1CAB5-1EA0-4E0A-A5D6-601D4618F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22" y="6395700"/>
              <a:ext cx="1623270" cy="386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265F625-D443-46EB-900D-B0F1BE695028}"/>
              </a:ext>
            </a:extLst>
          </p:cNvPr>
          <p:cNvSpPr txBox="1"/>
          <p:nvPr/>
        </p:nvSpPr>
        <p:spPr>
          <a:xfrm>
            <a:off x="461394" y="435742"/>
            <a:ext cx="2046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</a:rPr>
              <a:t>WHY?</a:t>
            </a:r>
          </a:p>
        </p:txBody>
      </p:sp>
      <p:pic>
        <p:nvPicPr>
          <p:cNvPr id="2066" name="Picture 18" descr="700 Theaters Close in North America as Pandemic Continues ...">
            <a:extLst>
              <a:ext uri="{FF2B5EF4-FFF2-40B4-BE49-F238E27FC236}">
                <a16:creationId xmlns:a16="http://schemas.microsoft.com/office/drawing/2014/main" id="{D4136696-418E-4ECA-9637-B4EBF8E43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811" y="1498270"/>
            <a:ext cx="6990826" cy="34954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losing Schools Is Not An Educative Option - Mitchell ...">
            <a:extLst>
              <a:ext uri="{FF2B5EF4-FFF2-40B4-BE49-F238E27FC236}">
                <a16:creationId xmlns:a16="http://schemas.microsoft.com/office/drawing/2014/main" id="{0747CBD4-385A-47BC-83BB-09D7049CD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7344">
            <a:off x="262744" y="4449715"/>
            <a:ext cx="2686985" cy="18032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oronavirus: Craig Ruston named as youngest UK victim">
            <a:extLst>
              <a:ext uri="{FF2B5EF4-FFF2-40B4-BE49-F238E27FC236}">
                <a16:creationId xmlns:a16="http://schemas.microsoft.com/office/drawing/2014/main" id="{9AB361EC-D6A4-4899-8C5B-25D391114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2790">
            <a:off x="8705474" y="4335099"/>
            <a:ext cx="3188227" cy="20324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OVID-19 Store Update: Temporary store closures mount ...">
            <a:extLst>
              <a:ext uri="{FF2B5EF4-FFF2-40B4-BE49-F238E27FC236}">
                <a16:creationId xmlns:a16="http://schemas.microsoft.com/office/drawing/2014/main" id="{594A9820-B449-4F0F-89B2-C8B96881B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7013">
            <a:off x="6025668" y="221882"/>
            <a:ext cx="2118395" cy="15972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60% of business closures due to COVID-19 are now permanent ...">
            <a:extLst>
              <a:ext uri="{FF2B5EF4-FFF2-40B4-BE49-F238E27FC236}">
                <a16:creationId xmlns:a16="http://schemas.microsoft.com/office/drawing/2014/main" id="{D9B44CD4-05B8-4D91-A58D-D353B9D6F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5496">
            <a:off x="8177004" y="1939236"/>
            <a:ext cx="3732352" cy="19594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or the Disabled, VOD Means Finally Seeing First-Run ...">
            <a:extLst>
              <a:ext uri="{FF2B5EF4-FFF2-40B4-BE49-F238E27FC236}">
                <a16:creationId xmlns:a16="http://schemas.microsoft.com/office/drawing/2014/main" id="{E92EECF4-4419-4ABF-8543-E36C220E0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6193">
            <a:off x="4259823" y="4447254"/>
            <a:ext cx="3075719" cy="20491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ermont K-12 schools are officially closed for the rest of ...">
            <a:extLst>
              <a:ext uri="{FF2B5EF4-FFF2-40B4-BE49-F238E27FC236}">
                <a16:creationId xmlns:a16="http://schemas.microsoft.com/office/drawing/2014/main" id="{42F7E9E3-CD1B-4E3F-A40C-285EF7E45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6363">
            <a:off x="280990" y="259203"/>
            <a:ext cx="3508575" cy="19347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iphya Private Schools shuts down after poor enrolment ...">
            <a:extLst>
              <a:ext uri="{FF2B5EF4-FFF2-40B4-BE49-F238E27FC236}">
                <a16:creationId xmlns:a16="http://schemas.microsoft.com/office/drawing/2014/main" id="{79547672-1CA0-418A-9B42-6169D9270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08" y="2604681"/>
            <a:ext cx="2818655" cy="15616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607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DE412B-810A-422D-AA98-3D0669B9CB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0" cap="none" dirty="0">
                <a:latin typeface="Arial" panose="020B0604020202020204" pitchFamily="34" charset="0"/>
                <a:cs typeface="Arial" panose="020B0604020202020204" pitchFamily="34" charset="0"/>
              </a:rPr>
              <a:t>Threat Manager Process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D7D92-DE72-46DF-9832-1DF3DB1A5BB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Process:</a:t>
            </a:r>
          </a:p>
          <a:p>
            <a:pPr lvl="1" indent="-285750"/>
            <a:r>
              <a:rPr lang="en-US" sz="1800" dirty="0"/>
              <a:t>STEP Intake Received</a:t>
            </a:r>
          </a:p>
          <a:p>
            <a:pPr lvl="1" indent="-285750"/>
            <a:r>
              <a:rPr lang="en-US" sz="1800" dirty="0"/>
              <a:t>Pre-Committee:</a:t>
            </a:r>
          </a:p>
          <a:p>
            <a:pPr lvl="2" indent="-285750"/>
            <a:r>
              <a:rPr lang="en-US" sz="1800" dirty="0"/>
              <a:t>360⁰ assessment w/ HRBP and Mgt</a:t>
            </a:r>
          </a:p>
          <a:p>
            <a:pPr lvl="2" indent="-285750"/>
            <a:r>
              <a:rPr lang="en-US" sz="1800" dirty="0"/>
              <a:t>HRBP / Mgt monitors the subject while awaiting decision</a:t>
            </a:r>
          </a:p>
          <a:p>
            <a:pPr lvl="1" indent="-285750" algn="just"/>
            <a:r>
              <a:rPr lang="en-US" sz="1800" dirty="0"/>
              <a:t>Post Committee: </a:t>
            </a:r>
          </a:p>
          <a:p>
            <a:pPr lvl="2"/>
            <a:r>
              <a:rPr lang="en-US" sz="1800" dirty="0"/>
              <a:t>Coordinate employee notification</a:t>
            </a:r>
          </a:p>
          <a:p>
            <a:pPr lvl="3"/>
            <a:r>
              <a:rPr lang="en-US" sz="1800" dirty="0"/>
              <a:t>Proper Security</a:t>
            </a:r>
          </a:p>
          <a:p>
            <a:pPr lvl="3"/>
            <a:r>
              <a:rPr lang="en-US" sz="1800" dirty="0"/>
              <a:t>Proper Location</a:t>
            </a:r>
          </a:p>
          <a:p>
            <a:pPr lvl="3"/>
            <a:r>
              <a:rPr lang="en-US" sz="1800" dirty="0"/>
              <a:t>Proper Coordination 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246C0F-3933-4E9A-9CA8-5F5EBC552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072004E-2C33-48F9-A5D0-7E88EF9F0F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E88CA6-65D0-4D00-80D8-CE2B795B7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3798" y="1311425"/>
            <a:ext cx="3092571" cy="4345695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44545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8CE5637D-B64F-45C7-B798-8620F3DA49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43E7D5-8033-4019-AE28-EE6798EEFA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0" cap="none" dirty="0">
                <a:latin typeface="Arial" panose="020B0604020202020204" pitchFamily="34" charset="0"/>
                <a:cs typeface="Arial" panose="020B0604020202020204" pitchFamily="34" charset="0"/>
              </a:rPr>
              <a:t>Program Pillars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952C89-A358-4258-A8D7-C4516C118551}"/>
              </a:ext>
            </a:extLst>
          </p:cNvPr>
          <p:cNvSpPr txBox="1"/>
          <p:nvPr/>
        </p:nvSpPr>
        <p:spPr>
          <a:xfrm>
            <a:off x="877410" y="1536174"/>
            <a:ext cx="28142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Policy and Procedures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Education and Awareness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Threat Management Teams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4D747E-71A5-41E4-BB5B-4B2440E9C653}"/>
              </a:ext>
            </a:extLst>
          </p:cNvPr>
          <p:cNvSpPr txBox="1"/>
          <p:nvPr/>
        </p:nvSpPr>
        <p:spPr>
          <a:xfrm>
            <a:off x="4569041" y="1536174"/>
            <a:ext cx="281422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Threat Management Teams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Law Enforcement Engagement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Active Shooter Exercises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A0DC15-8986-4D29-8870-BF2F4BA262B3}"/>
              </a:ext>
            </a:extLst>
          </p:cNvPr>
          <p:cNvSpPr txBox="1"/>
          <p:nvPr/>
        </p:nvSpPr>
        <p:spPr>
          <a:xfrm>
            <a:off x="8380520" y="1536174"/>
            <a:ext cx="28142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Continuous</a:t>
            </a:r>
            <a:r>
              <a:rPr kumimoji="0" lang="en-US" sz="200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Audit and Review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Professional Development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F26C3A-CA0B-475E-A055-C37E0A0EC9DF}"/>
              </a:ext>
            </a:extLst>
          </p:cNvPr>
          <p:cNvSpPr txBox="1"/>
          <p:nvPr/>
        </p:nvSpPr>
        <p:spPr>
          <a:xfrm>
            <a:off x="2588342" y="6309167"/>
            <a:ext cx="6780254" cy="46166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8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Safe and Secure Workplace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32EC54E-D976-4AEE-B53E-DAA019E32DED}"/>
              </a:ext>
            </a:extLst>
          </p:cNvPr>
          <p:cNvCxnSpPr/>
          <p:nvPr/>
        </p:nvCxnSpPr>
        <p:spPr>
          <a:xfrm>
            <a:off x="4232366" y="2003816"/>
            <a:ext cx="0" cy="2978331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FF3B6C3-1183-4968-BBA7-104861C55AF9}"/>
              </a:ext>
            </a:extLst>
          </p:cNvPr>
          <p:cNvCxnSpPr/>
          <p:nvPr/>
        </p:nvCxnSpPr>
        <p:spPr>
          <a:xfrm>
            <a:off x="8190412" y="2003815"/>
            <a:ext cx="0" cy="2978331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AB49109-6FB4-4FB8-8EC2-2BF19B766884}"/>
              </a:ext>
            </a:extLst>
          </p:cNvPr>
          <p:cNvSpPr/>
          <p:nvPr/>
        </p:nvSpPr>
        <p:spPr>
          <a:xfrm>
            <a:off x="4422474" y="1374759"/>
            <a:ext cx="3165827" cy="4236441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36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48FE5F-4470-481C-965D-10E6BA1AA8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400" y="353512"/>
            <a:ext cx="10741404" cy="560887"/>
          </a:xfrm>
        </p:spPr>
        <p:txBody>
          <a:bodyPr/>
          <a:lstStyle/>
          <a:p>
            <a:r>
              <a:rPr lang="en-US" b="0" cap="none" dirty="0">
                <a:latin typeface="Arial" panose="020B0604020202020204" pitchFamily="34" charset="0"/>
                <a:cs typeface="Arial" panose="020B0604020202020204" pitchFamily="34" charset="0"/>
              </a:rPr>
              <a:t>Active Shooter Preparedness and Response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4D2792-292B-4D81-8CD9-2CABAEB511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20" y="1577084"/>
            <a:ext cx="3964593" cy="2377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1E9703-E9E2-44DB-A489-09CBF92FDE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000" y="1350581"/>
            <a:ext cx="3467101" cy="2000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C:\Users\joscott\Desktop\AS Exercise Photos\15Or119_401.jpg">
            <a:extLst>
              <a:ext uri="{FF2B5EF4-FFF2-40B4-BE49-F238E27FC236}">
                <a16:creationId xmlns:a16="http://schemas.microsoft.com/office/drawing/2014/main" id="{6DC53E49-7711-4928-8832-5A6B63C18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309033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joscott\Desktop\AS Exercise Photos\15Or119_392.jpg">
            <a:extLst>
              <a:ext uri="{FF2B5EF4-FFF2-40B4-BE49-F238E27FC236}">
                <a16:creationId xmlns:a16="http://schemas.microsoft.com/office/drawing/2014/main" id="{207B739D-8CC4-4FC5-AE2D-68937238F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485" y="3645955"/>
            <a:ext cx="4432300" cy="294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http://photoreview.orl.lmco.com/Dallas2015/Dal%202015/2015%20Photos%20100-199%20Nagata/15Da136%20Emergency%20Response%20Exercise/15Da136_027_PKN2395rvc.jpg">
            <a:extLst>
              <a:ext uri="{FF2B5EF4-FFF2-40B4-BE49-F238E27FC236}">
                <a16:creationId xmlns:a16="http://schemas.microsoft.com/office/drawing/2014/main" id="{07EB2E66-4149-4EFB-AAE9-2617C4410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456" y="4235576"/>
            <a:ext cx="4588544" cy="262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08765B-3A3A-4AA4-A799-6398D6E0A8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5289" y="1051978"/>
            <a:ext cx="3486711" cy="2330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77868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34D99A-6CC4-473F-B15D-BBF4EEACBE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0" cap="none" dirty="0">
                <a:latin typeface="Arial" panose="020B0604020202020204" pitchFamily="34" charset="0"/>
                <a:cs typeface="Arial" panose="020B0604020202020204" pitchFamily="34" charset="0"/>
              </a:rPr>
              <a:t>How to Get There?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52EB8A-E30C-490D-9AE8-313C569426F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Law Enforcement Coordination</a:t>
            </a:r>
          </a:p>
          <a:p>
            <a:pPr marL="971550" lvl="1" indent="-28575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Liaison and Networking</a:t>
            </a:r>
          </a:p>
          <a:p>
            <a:pPr marL="971550" lvl="1" indent="-28575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Familiarization Programs</a:t>
            </a:r>
          </a:p>
          <a:p>
            <a:pPr marL="971550" lvl="1" indent="-28575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Executive Buy-in</a:t>
            </a:r>
          </a:p>
          <a:p>
            <a:pPr marL="971550" lvl="1" indent="-285750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Active Shooter Table Top Exercises (TTX)</a:t>
            </a:r>
          </a:p>
          <a:p>
            <a:pPr marL="971550" lvl="1" indent="-28575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Have the right people at the table</a:t>
            </a:r>
          </a:p>
          <a:p>
            <a:pPr marL="971550" lvl="1" indent="-28575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Business Continuity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Active Shooter Full-Scale Exercises (FSE)</a:t>
            </a:r>
          </a:p>
          <a:p>
            <a:pPr marL="971550" lvl="1" indent="-28575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Planning, planning, planning</a:t>
            </a:r>
          </a:p>
          <a:p>
            <a:pPr marL="971550" lvl="1" indent="-285750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Keep it realistic </a:t>
            </a:r>
          </a:p>
        </p:txBody>
      </p:sp>
      <p:pic>
        <p:nvPicPr>
          <p:cNvPr id="7" name="Picture 6" descr="OCSO On Site.jpg">
            <a:extLst>
              <a:ext uri="{FF2B5EF4-FFF2-40B4-BE49-F238E27FC236}">
                <a16:creationId xmlns:a16="http://schemas.microsoft.com/office/drawing/2014/main" id="{342B4CBA-8C83-44C3-A829-0A89A6A0D1CF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4190" y="4181030"/>
            <a:ext cx="4159250" cy="1703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5ADDD2-A634-4621-A492-EE3313E5E9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0500" y="533079"/>
            <a:ext cx="2953177" cy="1973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0891B1-C56D-4ACF-AC26-FA3EA3C313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5656" y="1921457"/>
            <a:ext cx="2949475" cy="1959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66EFA7-F58B-42E2-A4FE-50B1B455F6AE}"/>
              </a:ext>
            </a:extLst>
          </p:cNvPr>
          <p:cNvGrpSpPr>
            <a:grpSpLocks/>
          </p:cNvGrpSpPr>
          <p:nvPr/>
        </p:nvGrpSpPr>
        <p:grpSpPr bwMode="auto">
          <a:xfrm>
            <a:off x="2963551" y="6298744"/>
            <a:ext cx="6554788" cy="503237"/>
            <a:chOff x="1873875" y="4396354"/>
            <a:chExt cx="6555005" cy="504057"/>
          </a:xfrm>
        </p:grpSpPr>
        <p:sp>
          <p:nvSpPr>
            <p:cNvPr id="11" name="Rounded Rectangle 7">
              <a:extLst>
                <a:ext uri="{FF2B5EF4-FFF2-40B4-BE49-F238E27FC236}">
                  <a16:creationId xmlns:a16="http://schemas.microsoft.com/office/drawing/2014/main" id="{47391642-B508-4428-98D2-C9DA5196D207}"/>
                </a:ext>
              </a:extLst>
            </p:cNvPr>
            <p:cNvSpPr/>
            <p:nvPr/>
          </p:nvSpPr>
          <p:spPr bwMode="auto">
            <a:xfrm>
              <a:off x="1873875" y="4396354"/>
              <a:ext cx="6555005" cy="504057"/>
            </a:xfrm>
            <a:prstGeom prst="roundRect">
              <a:avLst/>
            </a:prstGeom>
            <a:solidFill>
              <a:schemeClr val="bg1"/>
            </a:solidFill>
            <a:ln w="63500" cap="flat" cmpd="sng" algn="ctr">
              <a:gradFill flip="none" rotWithShape="1">
                <a:gsLst>
                  <a:gs pos="50000">
                    <a:srgbClr val="003399"/>
                  </a:gs>
                  <a:gs pos="100000">
                    <a:srgbClr val="000099"/>
                  </a:gs>
                </a:gsLst>
                <a:lin ang="2700000" scaled="1"/>
                <a:tileRect/>
              </a:gra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lIns="0" rIns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8B9BC884-B3F7-43E7-B96E-FA64474D41B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11976" y="4421795"/>
              <a:ext cx="6488328" cy="430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222250" indent="-222250" algn="l" defTabSz="887413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•"/>
                <a:defRPr sz="2400" b="1">
                  <a:solidFill>
                    <a:schemeClr val="bg2"/>
                  </a:solidFill>
                  <a:effectLst/>
                  <a:latin typeface="+mn-lt"/>
                  <a:ea typeface="ＭＳ Ｐゴシック" pitchFamily="34" charset="-128"/>
                  <a:cs typeface="ＭＳ Ｐゴシック" pitchFamily="-112" charset="-128"/>
                </a:defRPr>
              </a:lvl1pPr>
              <a:lvl2pPr marL="615950" indent="-279400" algn="l" defTabSz="887413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Char char="–"/>
                <a:defRPr sz="2400" b="1">
                  <a:solidFill>
                    <a:schemeClr val="bg2"/>
                  </a:solidFill>
                  <a:effectLst/>
                  <a:latin typeface="+mn-lt"/>
                  <a:ea typeface="ＭＳ Ｐゴシック" pitchFamily="34" charset="-128"/>
                </a:defRPr>
              </a:lvl2pPr>
              <a:lvl3pPr marL="998538" indent="-268288" algn="l" defTabSz="887413" rtl="0" eaLnBrk="0" fontAlgn="base" hangingPunct="0">
                <a:spcBef>
                  <a:spcPct val="20000"/>
                </a:spcBef>
                <a:spcAft>
                  <a:spcPct val="0"/>
                </a:spcAft>
                <a:buSzPct val="80000"/>
                <a:buChar char="•"/>
                <a:defRPr sz="2400" b="1">
                  <a:solidFill>
                    <a:schemeClr val="bg2"/>
                  </a:solidFill>
                  <a:effectLst/>
                  <a:latin typeface="+mn-lt"/>
                  <a:ea typeface="ＭＳ Ｐゴシック" pitchFamily="34" charset="-128"/>
                </a:defRPr>
              </a:lvl3pPr>
              <a:lvl4pPr marL="1550988" indent="-222250" algn="l" defTabSz="887413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34" charset="-128"/>
                </a:defRPr>
              </a:lvl4pPr>
              <a:lvl5pPr marL="1993900" indent="-222250" algn="l" defTabSz="887413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ＭＳ Ｐゴシック" pitchFamily="34" charset="-128"/>
                </a:defRPr>
              </a:lvl5pPr>
              <a:lvl6pPr marL="2451100" indent="-222250" algn="l" defTabSz="887413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ＭＳ Ｐゴシック" pitchFamily="-112" charset="-128"/>
                </a:defRPr>
              </a:lvl6pPr>
              <a:lvl7pPr marL="2908300" indent="-222250" algn="l" defTabSz="887413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ＭＳ Ｐゴシック" pitchFamily="-112" charset="-128"/>
                </a:defRPr>
              </a:lvl7pPr>
              <a:lvl8pPr marL="3365500" indent="-222250" algn="l" defTabSz="887413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ＭＳ Ｐゴシック" pitchFamily="-112" charset="-128"/>
                </a:defRPr>
              </a:lvl8pPr>
              <a:lvl9pPr marL="3822700" indent="-222250" algn="l" defTabSz="887413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ＭＳ Ｐゴシック" pitchFamily="-112" charset="-128"/>
                </a:defRPr>
              </a:lvl9pPr>
            </a:lstStyle>
            <a:p>
              <a:pPr marL="0" marR="0" lvl="1" indent="0" algn="ctr" defTabSz="887413" rtl="0" eaLnBrk="0" fontAlgn="base" latinLnBrk="0" hangingPunct="0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Pct val="100000"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uLnTx/>
                  <a:uFillTx/>
                  <a:latin typeface="Calibri" panose="020F0502020204030204"/>
                  <a:ea typeface="ＭＳ Ｐゴシック" pitchFamily="34" charset="-128"/>
                  <a:cs typeface="+mn-cs"/>
                </a:rPr>
                <a:t>Focus on improving and understanding the response concept, identify opportunities and challenges and develop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78564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8CE5637D-B64F-45C7-B798-8620F3DA49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43E7D5-8033-4019-AE28-EE6798EEFA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0" cap="none" dirty="0">
                <a:latin typeface="Arial" panose="020B0604020202020204" pitchFamily="34" charset="0"/>
                <a:cs typeface="Arial" panose="020B0604020202020204" pitchFamily="34" charset="0"/>
              </a:rPr>
              <a:t>Program Pillars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952C89-A358-4258-A8D7-C4516C118551}"/>
              </a:ext>
            </a:extLst>
          </p:cNvPr>
          <p:cNvSpPr txBox="1"/>
          <p:nvPr/>
        </p:nvSpPr>
        <p:spPr>
          <a:xfrm>
            <a:off x="877410" y="1536174"/>
            <a:ext cx="28142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Policy and Procedures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Education and Awareness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Threat Management Teams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74D747E-71A5-41E4-BB5B-4B2440E9C653}"/>
              </a:ext>
            </a:extLst>
          </p:cNvPr>
          <p:cNvSpPr txBox="1"/>
          <p:nvPr/>
        </p:nvSpPr>
        <p:spPr>
          <a:xfrm>
            <a:off x="4569041" y="1536174"/>
            <a:ext cx="281422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Response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Threat Management Teams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Law Enforcement Engagement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Active Shooter Exercises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A0DC15-8986-4D29-8870-BF2F4BA262B3}"/>
              </a:ext>
            </a:extLst>
          </p:cNvPr>
          <p:cNvSpPr txBox="1"/>
          <p:nvPr/>
        </p:nvSpPr>
        <p:spPr>
          <a:xfrm>
            <a:off x="8380520" y="1536174"/>
            <a:ext cx="28142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Continuous</a:t>
            </a:r>
            <a:r>
              <a:rPr kumimoji="0" lang="en-US" sz="200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Audit and Review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Professional Development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DF26C3A-CA0B-475E-A055-C37E0A0EC9DF}"/>
              </a:ext>
            </a:extLst>
          </p:cNvPr>
          <p:cNvSpPr txBox="1"/>
          <p:nvPr/>
        </p:nvSpPr>
        <p:spPr>
          <a:xfrm>
            <a:off x="2588342" y="6309167"/>
            <a:ext cx="6780254" cy="461665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8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Safe and Secure Workplace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32EC54E-D976-4AEE-B53E-DAA019E32DED}"/>
              </a:ext>
            </a:extLst>
          </p:cNvPr>
          <p:cNvCxnSpPr/>
          <p:nvPr/>
        </p:nvCxnSpPr>
        <p:spPr>
          <a:xfrm>
            <a:off x="4232366" y="2003816"/>
            <a:ext cx="0" cy="2978331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FF3B6C3-1183-4968-BBA7-104861C55AF9}"/>
              </a:ext>
            </a:extLst>
          </p:cNvPr>
          <p:cNvCxnSpPr/>
          <p:nvPr/>
        </p:nvCxnSpPr>
        <p:spPr>
          <a:xfrm>
            <a:off x="8190412" y="2003815"/>
            <a:ext cx="0" cy="2978331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AB49109-6FB4-4FB8-8EC2-2BF19B766884}"/>
              </a:ext>
            </a:extLst>
          </p:cNvPr>
          <p:cNvSpPr/>
          <p:nvPr/>
        </p:nvSpPr>
        <p:spPr>
          <a:xfrm>
            <a:off x="8190412" y="1198590"/>
            <a:ext cx="3165827" cy="4236441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52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A4DBCB-C004-4CBC-9D75-EB6EC9AEC8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0" cap="none" dirty="0">
                <a:latin typeface="Arial" panose="020B0604020202020204" pitchFamily="34" charset="0"/>
                <a:cs typeface="Arial" panose="020B0604020202020204" pitchFamily="34" charset="0"/>
              </a:rPr>
              <a:t>Continuous Improvement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5DFC12-B29F-4825-8E15-815767022E8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3398" y="1311425"/>
            <a:ext cx="6882469" cy="438736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Audit and Review Your Program at least Annually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Consultants 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Internal Audit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Self-Inspection</a:t>
            </a: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Professional Development 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Professional Associations – ATAP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ASIS Global Security Conference (GSC)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Professional Training</a:t>
            </a:r>
          </a:p>
          <a:p>
            <a:pPr marL="457200" lvl="1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DC52381-9FC9-4F7C-B2AB-0AF399DE7F37}"/>
              </a:ext>
            </a:extLst>
          </p:cNvPr>
          <p:cNvSpPr txBox="1">
            <a:spLocks/>
          </p:cNvSpPr>
          <p:nvPr/>
        </p:nvSpPr>
        <p:spPr>
          <a:xfrm>
            <a:off x="118693" y="6366995"/>
            <a:ext cx="4193946" cy="39374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FISWG/NCMS Fall Training Session </a:t>
            </a:r>
          </a:p>
        </p:txBody>
      </p:sp>
    </p:spTree>
    <p:extLst>
      <p:ext uri="{BB962C8B-B14F-4D97-AF65-F5344CB8AC3E}">
        <p14:creationId xmlns:p14="http://schemas.microsoft.com/office/powerpoint/2010/main" val="39873064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2BA9C9-8562-40A5-A2B0-0822501D6F52}"/>
              </a:ext>
            </a:extLst>
          </p:cNvPr>
          <p:cNvCxnSpPr>
            <a:cxnSpLocks/>
          </p:cNvCxnSpPr>
          <p:nvPr/>
        </p:nvCxnSpPr>
        <p:spPr>
          <a:xfrm>
            <a:off x="8489659" y="3313651"/>
            <a:ext cx="1518407" cy="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2516BA-8620-45B5-99F3-8C37FA3F8F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0" cap="none" dirty="0">
                <a:latin typeface="Arial" panose="020B0604020202020204" pitchFamily="34" charset="0"/>
                <a:cs typeface="Arial" panose="020B0604020202020204" pitchFamily="34" charset="0"/>
              </a:rPr>
              <a:t>ITPSO Correlation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18B0E0-850A-4EBC-81C6-65C8E745DE9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3399" y="1311425"/>
            <a:ext cx="9798466" cy="4387360"/>
          </a:xfrm>
        </p:spPr>
        <p:txBody>
          <a:bodyPr/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Insider Threat Definition:</a:t>
            </a:r>
          </a:p>
          <a:p>
            <a:pPr algn="just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	The threat presented by a person who has or once had authorized access to 	information, facilities, networks, people, or resources and who wittingly or 	unwittingly committed: acts in contravention of law or policy that resulted in or 	might result in harm through the loss or degradation of government or company 	information, resources or capabilities; or destructive acts to include physical harm to 	others in the workplace. </a:t>
            </a:r>
          </a:p>
          <a:p>
            <a:pPr algn="just"/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Intelligence and National Security Alliance (INSA)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2ADC3F3-88F2-4186-8251-6C17CE5A8A5D}"/>
              </a:ext>
            </a:extLst>
          </p:cNvPr>
          <p:cNvSpPr txBox="1">
            <a:spLocks/>
          </p:cNvSpPr>
          <p:nvPr/>
        </p:nvSpPr>
        <p:spPr>
          <a:xfrm>
            <a:off x="118693" y="6366995"/>
            <a:ext cx="4193946" cy="39374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FISWG/NCMS Fall Training Session </a:t>
            </a:r>
          </a:p>
        </p:txBody>
      </p:sp>
    </p:spTree>
    <p:extLst>
      <p:ext uri="{BB962C8B-B14F-4D97-AF65-F5344CB8AC3E}">
        <p14:creationId xmlns:p14="http://schemas.microsoft.com/office/powerpoint/2010/main" val="135040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2779F8-6508-4BD6-9B12-199CE8206E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789" y="268974"/>
            <a:ext cx="6618169" cy="560887"/>
          </a:xfrm>
        </p:spPr>
        <p:txBody>
          <a:bodyPr/>
          <a:lstStyle/>
          <a:p>
            <a:r>
              <a:rPr lang="en-US" b="0" cap="none" dirty="0">
                <a:latin typeface="Arial" panose="020B0604020202020204" pitchFamily="34" charset="0"/>
                <a:cs typeface="Arial" panose="020B0604020202020204" pitchFamily="34" charset="0"/>
              </a:rPr>
              <a:t>Questions? 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11E362E-1A3C-4EB8-A2F7-ECA060D34A59}"/>
              </a:ext>
            </a:extLst>
          </p:cNvPr>
          <p:cNvSpPr txBox="1">
            <a:spLocks/>
          </p:cNvSpPr>
          <p:nvPr/>
        </p:nvSpPr>
        <p:spPr>
          <a:xfrm>
            <a:off x="118693" y="6366995"/>
            <a:ext cx="4193946" cy="39374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FISWG/NCMS Fall Training Session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41BF60-4991-478C-8E5B-547C00774C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5" t="7233" r="4375" b="4805"/>
          <a:stretch/>
        </p:blipFill>
        <p:spPr>
          <a:xfrm>
            <a:off x="1222048" y="829861"/>
            <a:ext cx="9998580" cy="535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522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031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0006CF9-1700-446E-AB44-5289B89C4794}"/>
              </a:ext>
            </a:extLst>
          </p:cNvPr>
          <p:cNvGrpSpPr/>
          <p:nvPr/>
        </p:nvGrpSpPr>
        <p:grpSpPr>
          <a:xfrm>
            <a:off x="364922" y="6342078"/>
            <a:ext cx="2546058" cy="440422"/>
            <a:chOff x="364922" y="6342078"/>
            <a:chExt cx="2546058" cy="4404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ACEF09-894B-4A01-8EAC-D59D17333B64}"/>
                </a:ext>
              </a:extLst>
            </p:cNvPr>
            <p:cNvSpPr/>
            <p:nvPr/>
          </p:nvSpPr>
          <p:spPr>
            <a:xfrm>
              <a:off x="461394" y="6342078"/>
              <a:ext cx="2449586" cy="4404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16769F-BE9B-40FE-BDE7-4E505CC4E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22" y="6395700"/>
              <a:ext cx="1623270" cy="3868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CEE68AA-CE78-423C-B8FE-BA6D0B0B4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22" y="230380"/>
            <a:ext cx="4101153" cy="422480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8DEF98-E333-44A0-A402-769777EAE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401" y="431716"/>
            <a:ext cx="4877051" cy="97795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87654C-B5ED-4F2B-9B63-9D5F02517D02}"/>
              </a:ext>
            </a:extLst>
          </p:cNvPr>
          <p:cNvSpPr/>
          <p:nvPr/>
        </p:nvSpPr>
        <p:spPr>
          <a:xfrm>
            <a:off x="5539776" y="3994744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Roboto"/>
              </a:rPr>
              <a:t>“Data shows that last year depression rates 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doubled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and waiting times for mental health services, already poor before the pandemic, have 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rocketed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 – causing what has been termed 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‘the mental health pandemic’. </a:t>
            </a:r>
            <a:r>
              <a:rPr lang="en-US" dirty="0">
                <a:solidFill>
                  <a:srgbClr val="333333"/>
                </a:solidFill>
                <a:latin typeface="Roboto"/>
              </a:rPr>
              <a:t>Those dealing with disasters will tell you, the aftermath is often worse than the explosion.” </a:t>
            </a:r>
            <a:r>
              <a:rPr lang="en-US" sz="1400" dirty="0">
                <a:solidFill>
                  <a:srgbClr val="333333"/>
                </a:solidFill>
                <a:latin typeface="Roboto"/>
              </a:rPr>
              <a:t>– </a:t>
            </a:r>
            <a:r>
              <a:rPr lang="en-US" sz="1400" i="1" dirty="0">
                <a:solidFill>
                  <a:srgbClr val="333333"/>
                </a:solidFill>
                <a:latin typeface="Roboto"/>
              </a:rPr>
              <a:t>Dr Joe </a:t>
            </a:r>
            <a:r>
              <a:rPr lang="en-US" sz="1400" i="1" dirty="0" err="1">
                <a:solidFill>
                  <a:srgbClr val="333333"/>
                </a:solidFill>
                <a:latin typeface="Roboto"/>
              </a:rPr>
              <a:t>McManners</a:t>
            </a:r>
            <a:r>
              <a:rPr lang="en-US" sz="1400" i="1" dirty="0">
                <a:solidFill>
                  <a:srgbClr val="333333"/>
                </a:solidFill>
                <a:latin typeface="Roboto"/>
              </a:rPr>
              <a:t>, General Practitioner and Oxford City Councilor</a:t>
            </a:r>
            <a:endParaRPr lang="en-US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DBC25E-9292-4ECD-95E7-52CD28D86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7401" y="1642373"/>
            <a:ext cx="4877051" cy="901746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CD5C40-50DD-4180-AE53-DEDD9A88B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7401" y="2776826"/>
            <a:ext cx="4877051" cy="97795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849EDB-A967-439B-9EDA-54637F74E2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723" y="4795652"/>
            <a:ext cx="4292821" cy="97160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EDD13B8-249C-4001-BB21-21BA0C132CAC}"/>
              </a:ext>
            </a:extLst>
          </p:cNvPr>
          <p:cNvCxnSpPr/>
          <p:nvPr/>
        </p:nvCxnSpPr>
        <p:spPr>
          <a:xfrm>
            <a:off x="9125339" y="5402424"/>
            <a:ext cx="2192694" cy="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9D067D-94D5-423A-BB06-809C1F483B09}"/>
              </a:ext>
            </a:extLst>
          </p:cNvPr>
          <p:cNvCxnSpPr>
            <a:cxnSpLocks/>
          </p:cNvCxnSpPr>
          <p:nvPr/>
        </p:nvCxnSpPr>
        <p:spPr>
          <a:xfrm>
            <a:off x="5641910" y="5676122"/>
            <a:ext cx="2615682" cy="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95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0006CF9-1700-446E-AB44-5289B89C4794}"/>
              </a:ext>
            </a:extLst>
          </p:cNvPr>
          <p:cNvGrpSpPr/>
          <p:nvPr/>
        </p:nvGrpSpPr>
        <p:grpSpPr>
          <a:xfrm>
            <a:off x="364922" y="6342078"/>
            <a:ext cx="2546058" cy="440422"/>
            <a:chOff x="364922" y="6342078"/>
            <a:chExt cx="2546058" cy="44042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ACEF09-894B-4A01-8EAC-D59D17333B64}"/>
                </a:ext>
              </a:extLst>
            </p:cNvPr>
            <p:cNvSpPr/>
            <p:nvPr/>
          </p:nvSpPr>
          <p:spPr>
            <a:xfrm>
              <a:off x="461394" y="6342078"/>
              <a:ext cx="2449586" cy="44042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16769F-BE9B-40FE-BDE7-4E505CC4E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22" y="6395700"/>
              <a:ext cx="1623270" cy="386800"/>
            </a:xfrm>
            <a:prstGeom prst="rect">
              <a:avLst/>
            </a:prstGeom>
          </p:spPr>
        </p:pic>
      </p:grpSp>
      <p:pic>
        <p:nvPicPr>
          <p:cNvPr id="6148" name="Picture 4" descr="America-open-for-business-covid-19">
            <a:extLst>
              <a:ext uri="{FF2B5EF4-FFF2-40B4-BE49-F238E27FC236}">
                <a16:creationId xmlns:a16="http://schemas.microsoft.com/office/drawing/2014/main" id="{81ABB823-54BF-4FC9-846B-10D8AD3B2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409" y="1511558"/>
            <a:ext cx="4897117" cy="343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merica-open-for-business-covid-19">
            <a:extLst>
              <a:ext uri="{FF2B5EF4-FFF2-40B4-BE49-F238E27FC236}">
                <a16:creationId xmlns:a16="http://schemas.microsoft.com/office/drawing/2014/main" id="{30AFE374-D62C-4285-9B3B-1B7604C84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408" y="1511558"/>
            <a:ext cx="4897117" cy="343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F36A5-D02A-400D-8FD3-AD7C28272F0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232" y="172476"/>
            <a:ext cx="5810767" cy="18033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005C80-6C04-431E-A964-99F0DBB460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8044" y="938292"/>
            <a:ext cx="4937727" cy="1146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56B1EF-7412-4061-B199-13FF26BBE2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449" y="4490902"/>
            <a:ext cx="4165469" cy="7825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AB8210-7EA4-4F14-9C4F-7D6F23C414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0846" y="4400587"/>
            <a:ext cx="4937727" cy="1083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593B34-B8C0-4D90-B464-0251008929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0778" y="2257041"/>
            <a:ext cx="4083260" cy="787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E5F9A9-4A0F-4654-A671-8214E6A2F2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8261" y="3139769"/>
            <a:ext cx="5060787" cy="10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55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8A2FF7-9931-4ECF-BF01-CC2DF02E1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73E446-BC38-4336-8C3F-7591E3A3B9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Henry Pratt Shooting</a:t>
            </a:r>
          </a:p>
        </p:txBody>
      </p:sp>
    </p:spTree>
    <p:extLst>
      <p:ext uri="{BB962C8B-B14F-4D97-AF65-F5344CB8AC3E}">
        <p14:creationId xmlns:p14="http://schemas.microsoft.com/office/powerpoint/2010/main" val="2846667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8EB843-B94F-49D6-902F-0F906B96CA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C4239B-E318-46CF-91FF-26087B096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Henry Pratt Company – Founded 1901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9A41AF0-7BD8-4585-A4C8-DB72B41696E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Valve Manufacturing Warehouse</a:t>
            </a:r>
          </a:p>
          <a:p>
            <a:pPr lvl="1"/>
            <a:r>
              <a:rPr lang="en-US" dirty="0"/>
              <a:t>Aurora, IL (Chicagoland Area) </a:t>
            </a:r>
          </a:p>
          <a:p>
            <a:pPr lvl="1"/>
            <a:r>
              <a:rPr lang="en-US" dirty="0"/>
              <a:t>Access Card Readers</a:t>
            </a:r>
          </a:p>
          <a:p>
            <a:pPr lvl="1"/>
            <a:r>
              <a:rPr lang="en-US" dirty="0"/>
              <a:t>On-Site Security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47D31F-4299-4F7E-A305-07E3A5C62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661" y="2164342"/>
            <a:ext cx="5679941" cy="3580109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20F31F0D-8365-453B-9666-E5112E3C46AA}"/>
              </a:ext>
            </a:extLst>
          </p:cNvPr>
          <p:cNvGrpSpPr/>
          <p:nvPr/>
        </p:nvGrpSpPr>
        <p:grpSpPr>
          <a:xfrm>
            <a:off x="1375345" y="2737125"/>
            <a:ext cx="4164545" cy="3075846"/>
            <a:chOff x="2073897" y="3322259"/>
            <a:chExt cx="3599422" cy="265845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76BEB65-6318-4921-B629-52B6D5456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4794" y="3910605"/>
              <a:ext cx="2148525" cy="2070112"/>
            </a:xfrm>
            <a:prstGeom prst="rect">
              <a:avLst/>
            </a:prstGeom>
            <a:ln>
              <a:solidFill>
                <a:schemeClr val="tx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449F2F93-BF66-475F-9CB9-40C8F8A16233}"/>
                </a:ext>
              </a:extLst>
            </p:cNvPr>
            <p:cNvSpPr/>
            <p:nvPr/>
          </p:nvSpPr>
          <p:spPr>
            <a:xfrm rot="464706">
              <a:off x="2187789" y="3322259"/>
              <a:ext cx="1804323" cy="1384041"/>
            </a:xfrm>
            <a:prstGeom prst="triangle">
              <a:avLst>
                <a:gd name="adj" fmla="val 76430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ADBC77A-746A-4042-A2AB-DBEE12DBE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3897" y="3325141"/>
              <a:ext cx="1591794" cy="1245642"/>
            </a:xfrm>
            <a:prstGeom prst="rect">
              <a:avLst/>
            </a:prstGeom>
            <a:ln>
              <a:solidFill>
                <a:schemeClr val="tx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365908A5-DC45-4701-BC03-8FB5D852C6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34" y="4772719"/>
            <a:ext cx="1542288" cy="69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53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FBF08A-76C3-49B9-ADDB-F10DB033E9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95341" y="3896340"/>
            <a:ext cx="4625974" cy="2961660"/>
          </a:xfrm>
        </p:spPr>
        <p:txBody>
          <a:bodyPr/>
          <a:lstStyle/>
          <a:p>
            <a:r>
              <a:rPr lang="en-US" dirty="0"/>
              <a:t>“Getting fired from job…”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7F34B1-91F9-42C5-A822-A5087EA93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Termination Hearing Details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5F008B-1E08-42C2-9BFB-2F51F896A7A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3399" y="1311425"/>
            <a:ext cx="10850462" cy="4387360"/>
          </a:xfrm>
        </p:spPr>
        <p:txBody>
          <a:bodyPr/>
          <a:lstStyle/>
          <a:p>
            <a:r>
              <a:rPr lang="en-US" dirty="0"/>
              <a:t>Company has a progressive discipline process</a:t>
            </a:r>
          </a:p>
          <a:p>
            <a:r>
              <a:rPr lang="en-US" dirty="0"/>
              <a:t>Subject was summoned to the HR Office</a:t>
            </a:r>
          </a:p>
          <a:p>
            <a:r>
              <a:rPr lang="en-US" dirty="0"/>
              <a:t>Subject knew he was going through a discipline procedure for “various workplace rule violations”</a:t>
            </a:r>
          </a:p>
          <a:p>
            <a:r>
              <a:rPr lang="en-US" dirty="0"/>
              <a:t>Subject told his family he was “getting fired from his job” and was “very stressed” </a:t>
            </a:r>
          </a:p>
          <a:p>
            <a:r>
              <a:rPr lang="en-US" dirty="0"/>
              <a:t>CEO Stated, Subject was being terminated for a "culmination of violations of workplace rules“</a:t>
            </a:r>
          </a:p>
          <a:p>
            <a:r>
              <a:rPr lang="en-US" dirty="0"/>
              <a:t>Upon entering the HR Office, Subject pulled out a .40 Caliber pistol – shot a killed everyone in the office</a:t>
            </a:r>
          </a:p>
          <a:p>
            <a:r>
              <a:rPr lang="en-US" dirty="0"/>
              <a:t>Background check conducted 15 years ago, when Subject was hired</a:t>
            </a:r>
          </a:p>
          <a:p>
            <a:r>
              <a:rPr lang="en-US" dirty="0"/>
              <a:t>No evidence of a Threat Management Program within Pratt</a:t>
            </a:r>
          </a:p>
        </p:txBody>
      </p:sp>
    </p:spTree>
    <p:extLst>
      <p:ext uri="{BB962C8B-B14F-4D97-AF65-F5344CB8AC3E}">
        <p14:creationId xmlns:p14="http://schemas.microsoft.com/office/powerpoint/2010/main" val="1460650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E92A8A-2B5D-4952-98FD-BEA14981A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Happened…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9BA00-65D8-4C00-B876-8DC4DA1B806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3398" y="1311425"/>
            <a:ext cx="10951129" cy="4387360"/>
          </a:xfrm>
        </p:spPr>
        <p:txBody>
          <a:bodyPr/>
          <a:lstStyle/>
          <a:p>
            <a:r>
              <a:rPr lang="en-US" dirty="0"/>
              <a:t>Subject was 20mins late to the termination meeting</a:t>
            </a:r>
          </a:p>
          <a:p>
            <a:r>
              <a:rPr lang="en-US" dirty="0"/>
              <a:t>In the Room:</a:t>
            </a:r>
          </a:p>
          <a:p>
            <a:pPr lvl="1"/>
            <a:r>
              <a:rPr lang="en-US" dirty="0"/>
              <a:t>HR Business Partner</a:t>
            </a:r>
          </a:p>
          <a:p>
            <a:pPr lvl="1"/>
            <a:r>
              <a:rPr lang="en-US" dirty="0"/>
              <a:t>HR Intern (First Day on Job)</a:t>
            </a:r>
          </a:p>
          <a:p>
            <a:pPr lvl="1"/>
            <a:r>
              <a:rPr lang="en-US" dirty="0"/>
              <a:t>2 Union Representatives</a:t>
            </a:r>
          </a:p>
          <a:p>
            <a:r>
              <a:rPr lang="en-US" dirty="0"/>
              <a:t>Policy Violation – Removed foam from safety googles because it was “uncomfortable” </a:t>
            </a:r>
          </a:p>
          <a:p>
            <a:r>
              <a:rPr lang="en-US" dirty="0"/>
              <a:t>Subject was belligerent and profane for most of the proceeding – sat with his back to his two union Reps</a:t>
            </a:r>
          </a:p>
          <a:p>
            <a:r>
              <a:rPr lang="en-US" dirty="0"/>
              <a:t>When told he was being terminated, Subject stated: “We are done here” and then began shooting</a:t>
            </a:r>
          </a:p>
          <a:p>
            <a:pPr lvl="1"/>
            <a:r>
              <a:rPr lang="en-US" dirty="0"/>
              <a:t>Killed HRBP, Intern and 1 Union Rep immediately</a:t>
            </a:r>
          </a:p>
          <a:p>
            <a:pPr lvl="1"/>
            <a:r>
              <a:rPr lang="en-US" dirty="0"/>
              <a:t>1 Union Rep shot in arm and then fled office, alerting others outside</a:t>
            </a:r>
          </a:p>
          <a:p>
            <a:r>
              <a:rPr lang="en-US" dirty="0"/>
              <a:t>Subject exited office and shot and killed two more employees outside HR Office</a:t>
            </a:r>
          </a:p>
          <a:p>
            <a:r>
              <a:rPr lang="en-US" dirty="0"/>
              <a:t>Found Union Rep he shot in arm, asked “Aren’t You Dead Yet,” then shoot him two more times in back </a:t>
            </a:r>
          </a:p>
        </p:txBody>
      </p:sp>
    </p:spTree>
    <p:extLst>
      <p:ext uri="{BB962C8B-B14F-4D97-AF65-F5344CB8AC3E}">
        <p14:creationId xmlns:p14="http://schemas.microsoft.com/office/powerpoint/2010/main" val="1891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LMTemplate_Colors">
      <a:dk1>
        <a:srgbClr val="63666A"/>
      </a:dk1>
      <a:lt1>
        <a:sysClr val="window" lastClr="FFFFFF"/>
      </a:lt1>
      <a:dk2>
        <a:srgbClr val="000000"/>
      </a:dk2>
      <a:lt2>
        <a:srgbClr val="E7E6E6"/>
      </a:lt2>
      <a:accent1>
        <a:srgbClr val="002F6C"/>
      </a:accent1>
      <a:accent2>
        <a:srgbClr val="00A3E0"/>
      </a:accent2>
      <a:accent3>
        <a:srgbClr val="007396"/>
      </a:accent3>
      <a:accent4>
        <a:srgbClr val="833177"/>
      </a:accent4>
      <a:accent5>
        <a:srgbClr val="43B02A"/>
      </a:accent5>
      <a:accent6>
        <a:srgbClr val="FFCD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1BA055A0-DE46-CF42-A21C-804E59AE4926}" vid="{EF944969-5E05-7641-B1D9-9B5B7AF9FDC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1bd46e-921f-4b2f-94f6-3f9bfcdede32">
      <Value>34</Value>
      <Value>33</Value>
      <Value>32</Value>
    </TaxCatchAll>
    <SIPLabel_Specialty xmlns="661bd46e-921f-4b2f-94f6-3f9bfcdede32"/>
    <SIPLabel_TPPI xmlns="661bd46e-921f-4b2f-94f6-3f9bfcdede32" xsi:nil="true"/>
    <TaxKeywordTaxHTField xmlns="661bd46e-921f-4b2f-94f6-3f9bfcdede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Official</TermName>
          <TermId xmlns="http://schemas.microsoft.com/office/infopath/2007/PartnerControls">cf27d6ae-165f-4fd4-82df-b359670c06e5</TermId>
        </TermInfo>
        <TermInfo xmlns="http://schemas.microsoft.com/office/infopath/2007/PartnerControls">
          <TermName xmlns="http://schemas.microsoft.com/office/infopath/2007/PartnerControls">template</TermName>
          <TermId xmlns="http://schemas.microsoft.com/office/infopath/2007/PartnerControls">aa6d2b24-3068-464c-b8a1-9c0912f06071</TermId>
        </TermInfo>
        <TermInfo xmlns="http://schemas.microsoft.com/office/infopath/2007/PartnerControls">
          <TermName xmlns="http://schemas.microsoft.com/office/infopath/2007/PartnerControls">PowerPoint</TermName>
          <TermId xmlns="http://schemas.microsoft.com/office/infopath/2007/PartnerControls">fdd97a65-f75e-49d0-985b-95654da0a884</TermId>
        </TermInfo>
      </Terms>
    </TaxKeywordTaxHTField>
    <SIPLabel_OCI xmlns="661bd46e-921f-4b2f-94f6-3f9bfcdede32" xsi:nil="true"/>
    <Info xmlns="1042a8a7-e606-4d6a-9cd6-c2fbda9658e7">White background on title &amp; end slides</Info>
    <SIPLabel_ECICountry xmlns="661bd46e-921f-4b2f-94f6-3f9bfcdede32"/>
    <SIPLabel xmlns="661bd46e-921f-4b2f-94f6-3f9bfcdede32">
      <Value>Unrestricted</Value>
    </SIPLabe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9BFE13F2C6DC4E8A742168C5E5E2A3" ma:contentTypeVersion="12" ma:contentTypeDescription="Create a new document." ma:contentTypeScope="" ma:versionID="48900e67c0d0066448a8529c3e1c1e65">
  <xsd:schema xmlns:xsd="http://www.w3.org/2001/XMLSchema" xmlns:xs="http://www.w3.org/2001/XMLSchema" xmlns:p="http://schemas.microsoft.com/office/2006/metadata/properties" xmlns:ns2="661bd46e-921f-4b2f-94f6-3f9bfcdede32" xmlns:ns3="1042a8a7-e606-4d6a-9cd6-c2fbda9658e7" targetNamespace="http://schemas.microsoft.com/office/2006/metadata/properties" ma:root="true" ma:fieldsID="7935dc6e203849a374f4e7dc4c1c3403" ns2:_="" ns3:_="">
    <xsd:import namespace="661bd46e-921f-4b2f-94f6-3f9bfcdede32"/>
    <xsd:import namespace="1042a8a7-e606-4d6a-9cd6-c2fbda9658e7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3:Info" minOccurs="0"/>
                <xsd:element ref="ns2:SIPLabel" minOccurs="0"/>
                <xsd:element ref="ns2:SIPLabel_ECICountry" minOccurs="0"/>
                <xsd:element ref="ns2:SIPLabel_OCI" minOccurs="0"/>
                <xsd:element ref="ns2:SIPLabel_TPPI" minOccurs="0"/>
                <xsd:element ref="ns2:SIPLabel_Special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1bd46e-921f-4b2f-94f6-3f9bfcdede32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9" nillable="true" ma:taxonomy="true" ma:internalName="TaxKeywordTaxHTField" ma:taxonomyFieldName="Enterprise_x0020_Keywords" ma:displayName="Enterprise Keywords" ma:fieldId="{23f27201-bee3-471e-b2e7-b64fd8b7ca38}" ma:taxonomyMulti="true" ma:sspId="5f68076a-9896-4f70-850d-4130ed0339a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description="" ma:hidden="true" ma:list="{5dfc3885-0e86-4dcb-a692-351b8f83f0b3}" ma:internalName="TaxCatchAll" ma:showField="CatchAllData" ma:web="661bd46e-921f-4b2f-94f6-3f9bfcdede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IPLabel" ma:index="12" nillable="true" ma:displayName="Sensitive Information Protection (SIP) Label" ma:internalName="SIPLabel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restricted"/>
                    <xsd:enumeration value="Lockheed Martin Proprietary Information (LMPI)"/>
                    <xsd:enumeration value="Export Controlled Information (ECI)"/>
                    <xsd:enumeration value="Attorney-Client Privileged Information and/or Attorney Work Product"/>
                    <xsd:enumeration value="Protected Information"/>
                    <xsd:enumeration value="Personal Information"/>
                    <xsd:enumeration value="Third Party Proprietary Information"/>
                    <xsd:enumeration value="Organizational Conflict of Interest (OCI)"/>
                    <xsd:enumeration value="Specialty Label"/>
                  </xsd:restriction>
                </xsd:simpleType>
              </xsd:element>
            </xsd:sequence>
          </xsd:extension>
        </xsd:complexContent>
      </xsd:complexType>
    </xsd:element>
    <xsd:element name="SIPLabel_ECICountry" ma:index="13" nillable="true" ma:displayName="Export Control Country of Jurisdiction" ma:internalName="SIPLabel_ECICount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United States (US)"/>
                    <xsd:enumeration value="Canada (CA)"/>
                    <xsd:enumeration value="United Kingdom (GB)"/>
                    <xsd:enumeration value="Australia (AU)"/>
                    <xsd:enumeration value="Albania (AL)"/>
                    <xsd:enumeration value="Argentina (AR)"/>
                    <xsd:enumeration value="Bahrain (BH)"/>
                    <xsd:enumeration value="Belgium (BE)"/>
                    <xsd:enumeration value="Brazil (BR)"/>
                    <xsd:enumeration value="China (CN)"/>
                    <xsd:enumeration value="Colombia (CO)"/>
                    <xsd:enumeration value="Croatia (HR)"/>
                    <xsd:enumeration value="Denmark (DK)"/>
                    <xsd:enumeration value="Egypt (EG)"/>
                    <xsd:enumeration value="Finland (FI)"/>
                    <xsd:enumeration value="France (FR)"/>
                    <xsd:enumeration value="Germany (DE)"/>
                    <xsd:enumeration value="Greece (GR)"/>
                    <xsd:enumeration value="Guam (GU)"/>
                    <xsd:enumeration value="Hong Kong (HK)"/>
                    <xsd:enumeration value="India (IN)"/>
                    <xsd:enumeration value="Israel (IL)"/>
                    <xsd:enumeration value="Italy (IT)"/>
                    <xsd:enumeration value="Japan (JP)"/>
                    <xsd:enumeration value="Korea, Republic of (KR)"/>
                    <xsd:enumeration value="Kuwait (KW)"/>
                    <xsd:enumeration value="Malaysia (MY)"/>
                    <xsd:enumeration value="Mauritius (MU)"/>
                    <xsd:enumeration value="Mexico (MX)"/>
                    <xsd:enumeration value="Netherlands (NL)"/>
                    <xsd:enumeration value="New Zealand (NZ)"/>
                    <xsd:enumeration value="Norway (NO)"/>
                    <xsd:enumeration value="Philippines (PH)"/>
                    <xsd:enumeration value="Poland (PL)"/>
                    <xsd:enumeration value="Portugal (PT)"/>
                    <xsd:enumeration value="Puerto Rico (PR)"/>
                    <xsd:enumeration value="Romania (RO)"/>
                    <xsd:enumeration value="Saudi Arabia (SA)"/>
                    <xsd:enumeration value="Singapore (SG)"/>
                    <xsd:enumeration value="South Africa (ZA)"/>
                    <xsd:enumeration value="Spain (ES)"/>
                    <xsd:enumeration value="Sweden (SE)"/>
                    <xsd:enumeration value="Switzerland (CH)"/>
                    <xsd:enumeration value="Taiwan, Province of China (TW)"/>
                    <xsd:enumeration value="Thailand (TH)"/>
                    <xsd:enumeration value="Turkey (TR)"/>
                    <xsd:enumeration value="United Arab Emirates (AE)"/>
                    <xsd:enumeration value="Venezuela (VE)"/>
                    <xsd:enumeration value="Viet Nam (VN)"/>
                  </xsd:restriction>
                </xsd:simpleType>
              </xsd:element>
            </xsd:sequence>
          </xsd:extension>
        </xsd:complexContent>
      </xsd:complexType>
    </xsd:element>
    <xsd:element name="SIPLabel_OCI" ma:index="14" nillable="true" ma:displayName="Organizational Conflict of Interest" ma:internalName="SIPLabel_OCI">
      <xsd:simpleType>
        <xsd:restriction base="dms:Text"/>
      </xsd:simpleType>
    </xsd:element>
    <xsd:element name="SIPLabel_TPPI" ma:index="15" nillable="true" ma:displayName="Third Party" ma:internalName="SIPLabel_TPPI">
      <xsd:simpleType>
        <xsd:restriction base="dms:Text"/>
      </xsd:simpleType>
    </xsd:element>
    <xsd:element name="SIPLabel_Specialty" ma:index="16" nillable="true" ma:displayName="Specialty Label" ma:internalName="SIPLabel_Specialt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For Official Use Only"/>
                    <xsd:enumeration value="NATO Restricted"/>
                    <xsd:enumeration value="UK OFFICIAL"/>
                    <xsd:enumeration value="UK OFFICIAL-SENSITIVE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2a8a7-e606-4d6a-9cd6-c2fbda9658e7" elementFormDefault="qualified">
    <xsd:import namespace="http://schemas.microsoft.com/office/2006/documentManagement/types"/>
    <xsd:import namespace="http://schemas.microsoft.com/office/infopath/2007/PartnerControls"/>
    <xsd:element name="Info" ma:index="11" nillable="true" ma:displayName="Info" ma:internalName="Info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D910FE-BA35-46CD-9006-7B6EAFC627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99D200-8C76-4381-B149-0ABAA83066DA}">
  <ds:schemaRefs>
    <ds:schemaRef ds:uri="http://purl.org/dc/terms/"/>
    <ds:schemaRef ds:uri="http://schemas.microsoft.com/office/infopath/2007/PartnerControls"/>
    <ds:schemaRef ds:uri="http://schemas.microsoft.com/office/2006/metadata/properties"/>
    <ds:schemaRef ds:uri="661bd46e-921f-4b2f-94f6-3f9bfcdede32"/>
    <ds:schemaRef ds:uri="http://schemas.microsoft.com/office/2006/documentManagement/types"/>
    <ds:schemaRef ds:uri="http://purl.org/dc/dcmitype/"/>
    <ds:schemaRef ds:uri="http://www.w3.org/XML/1998/namespace"/>
    <ds:schemaRef ds:uri="http://schemas.openxmlformats.org/package/2006/metadata/core-properties"/>
    <ds:schemaRef ds:uri="1042a8a7-e606-4d6a-9cd6-c2fbda9658e7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66939EC-D0B0-4FCE-ACE8-B16456A0ED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1bd46e-921f-4b2f-94f6-3f9bfcdede32"/>
    <ds:schemaRef ds:uri="1042a8a7-e606-4d6a-9cd6-c2fbda9658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7908</TotalTime>
  <Words>1635</Words>
  <Application>Microsoft Office PowerPoint</Application>
  <PresentationFormat>Widescreen</PresentationFormat>
  <Paragraphs>317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Agency FB</vt:lpstr>
      <vt:lpstr>Arial</vt:lpstr>
      <vt:lpstr>Calibri</vt:lpstr>
      <vt:lpstr>Freestyle Script</vt:lpstr>
      <vt:lpstr>Roboto</vt:lpstr>
      <vt:lpstr>Office Theme</vt:lpstr>
      <vt:lpstr>1_Office Theme</vt:lpstr>
      <vt:lpstr>Building a Threat Assessment and Management Program</vt:lpstr>
      <vt:lpstr>PowerPoint Presentation</vt:lpstr>
      <vt:lpstr>PowerPoint Presentation</vt:lpstr>
      <vt:lpstr>PowerPoint Presentation</vt:lpstr>
      <vt:lpstr>PowerPoint Presentation</vt:lpstr>
      <vt:lpstr>Case Study</vt:lpstr>
      <vt:lpstr>Henry Pratt Company – Founded 1901</vt:lpstr>
      <vt:lpstr>Termination Hearing Details </vt:lpstr>
      <vt:lpstr>What Happened…</vt:lpstr>
      <vt:lpstr>What Happened…</vt:lpstr>
      <vt:lpstr>PowerPoint Presentation</vt:lpstr>
      <vt:lpstr>Shooter</vt:lpstr>
      <vt:lpstr>Problems</vt:lpstr>
      <vt:lpstr>How Do We Prevent Something Similar?</vt:lpstr>
      <vt:lpstr>Words Matter</vt:lpstr>
      <vt:lpstr>Resources</vt:lpstr>
      <vt:lpstr>PowerPoint Presentation</vt:lpstr>
      <vt:lpstr>Association of Threat Assessment Professionals (ATAP)</vt:lpstr>
      <vt:lpstr>Association of Threat Assessment Professionals (ATAP)</vt:lpstr>
      <vt:lpstr>Back to the Basics</vt:lpstr>
      <vt:lpstr>What is Workplace Violence?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Trammell, Eric T (US)</dc:creator>
  <cp:keywords>Unrestricted, template; Official; PowerPoint</cp:keywords>
  <cp:lastModifiedBy>Gerri Leviston</cp:lastModifiedBy>
  <cp:revision>51</cp:revision>
  <dcterms:created xsi:type="dcterms:W3CDTF">2018-09-19T12:19:03Z</dcterms:created>
  <dcterms:modified xsi:type="dcterms:W3CDTF">2021-05-14T13:41:25Z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0x010100A29BFE13F2C6DC4E8A742168C5E5E2A3</vt:lpwstr>
  </property>
  <property fmtid="{D5CDD505-2E9C-101B-9397-08002B2CF9AE}" pid="3" name="Enterprise Keywords">
    <vt:lpwstr>34;#Official|cf27d6ae-165f-4fd4-82df-b359670c06e5;#33;#template|aa6d2b24-3068-464c-b8a1-9c0912f06071;#32;#PowerPoint|fdd97a65-f75e-49d0-985b-95654da0a884</vt:lpwstr>
  </property>
  <property fmtid="{D5CDD505-2E9C-101B-9397-08002B2CF9AE}" pid="4" name="checkedProgramsCount">
    <vt:i4>0</vt:i4>
  </property>
  <property fmtid="{D5CDD505-2E9C-101B-9397-08002B2CF9AE}" pid="5" name="sip_cache_lock_id">
    <vt:lpwstr>11637091907560000000</vt:lpwstr>
  </property>
  <property fmtid="{D5CDD505-2E9C-101B-9397-08002B2CF9AE}" pid="6" name="lmss_lock_sip_cache">
    <vt:lpwstr>;#Unrestricted;#~#~#~#~#</vt:lpwstr>
  </property>
  <property fmtid="{D5CDD505-2E9C-101B-9397-08002B2CF9AE}" pid="7" name="office_lock_sip_cache">
    <vt:lpwstr>;#Unrestricted;#~#~#~#~#</vt:lpwstr>
  </property>
  <property fmtid="{D5CDD505-2E9C-101B-9397-08002B2CF9AE}" pid="8" name="LM SIP Document Sensitivity">
    <vt:lpwstr/>
  </property>
  <property fmtid="{D5CDD505-2E9C-101B-9397-08002B2CF9AE}" pid="9" name="Document Author">
    <vt:lpwstr>ACCT04\joscott</vt:lpwstr>
  </property>
  <property fmtid="{D5CDD505-2E9C-101B-9397-08002B2CF9AE}" pid="10" name="Document Sensitivity">
    <vt:lpwstr>1</vt:lpwstr>
  </property>
  <property fmtid="{D5CDD505-2E9C-101B-9397-08002B2CF9AE}" pid="11" name="ThirdParty">
    <vt:lpwstr/>
  </property>
  <property fmtid="{D5CDD505-2E9C-101B-9397-08002B2CF9AE}" pid="12" name="OCI Restriction">
    <vt:bool>false</vt:bool>
  </property>
  <property fmtid="{D5CDD505-2E9C-101B-9397-08002B2CF9AE}" pid="13" name="OCI Additional Info">
    <vt:lpwstr/>
  </property>
  <property fmtid="{D5CDD505-2E9C-101B-9397-08002B2CF9AE}" pid="14" name="Allow Header Overwrite">
    <vt:bool>true</vt:bool>
  </property>
  <property fmtid="{D5CDD505-2E9C-101B-9397-08002B2CF9AE}" pid="15" name="Allow Footer Overwrite">
    <vt:bool>true</vt:bool>
  </property>
  <property fmtid="{D5CDD505-2E9C-101B-9397-08002B2CF9AE}" pid="16" name="Multiple Selected">
    <vt:lpwstr>-1</vt:lpwstr>
  </property>
  <property fmtid="{D5CDD505-2E9C-101B-9397-08002B2CF9AE}" pid="17" name="SIPLongWording">
    <vt:lpwstr>_x000d_
_x000d_
</vt:lpwstr>
  </property>
  <property fmtid="{D5CDD505-2E9C-101B-9397-08002B2CF9AE}" pid="18" name="ExpCountry">
    <vt:lpwstr/>
  </property>
</Properties>
</file>